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media1.mov" ContentType="video/unknown"/>
  <Override PartName="/ppt/media/media2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x="10160000" cy="7620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228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685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1143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1600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A610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gradFill>
            <a:gsLst>
              <a:gs pos="0">
                <a:schemeClr val="accent1"/>
              </a:gs>
              <a:gs pos="100000">
                <a:schemeClr val="accent1">
                  <a:hueOff val="321132"/>
                  <a:satOff val="-12043"/>
                  <a:lumOff val="-7113"/>
                </a:schemeClr>
              </a:gs>
            </a:gsLst>
            <a:lin ang="5400000"/>
          </a:gra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gradFill>
            <a:gsLst>
              <a:gs pos="0">
                <a:schemeClr val="accent1"/>
              </a:gs>
              <a:gs pos="100000">
                <a:schemeClr val="accent1">
                  <a:hueOff val="321132"/>
                  <a:satOff val="-12043"/>
                  <a:lumOff val="-7113"/>
                </a:schemeClr>
              </a:gs>
            </a:gsLst>
            <a:lin ang="5400000"/>
          </a:gradFill>
        </a:fill>
      </a:tcStyle>
    </a:firstRow>
  </a:tblStyle>
  <a:tblStyle styleId="{D51ADE6A-740E-44AE-83CC-AE7238B6C88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3" name="Shape 15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6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16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16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16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16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16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16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16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16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://en.wikipedia.org/wiki/Morphogenesis" TargetMode="External"/><Relationship Id="rId4" Type="http://schemas.openxmlformats.org/officeDocument/2006/relationships/hyperlink" Target="http://en.wikipedia.org/wiki/Drosophila_embryogenesis" TargetMode="External"/><Relationship Id="rId5" Type="http://schemas.openxmlformats.org/officeDocument/2006/relationships/hyperlink" Target="http://en.wikipedia.org/wiki/French_flag_model" TargetMode="External"/><Relationship Id="rId6" Type="http://schemas.openxmlformats.org/officeDocument/2006/relationships/hyperlink" Target="http://en.wikipedia.org/wiki/Peter_Lawrence" TargetMode="External"/><Relationship Id="rId7" Type="http://schemas.openxmlformats.org/officeDocument/2006/relationships/hyperlink" Target="http://en.wikipedia.org/wiki/Christiane_N%C3%BCsslein-Volhard" TargetMode="External"/><Relationship Id="rId8" Type="http://schemas.openxmlformats.org/officeDocument/2006/relationships/hyperlink" Target="http://en.wikipedia.org/w/index.php?title=Gary_Struhl&amp;action=edit&amp;redlink=1" TargetMode="External"/><Relationship Id="rId9" Type="http://schemas.openxmlformats.org/officeDocument/2006/relationships/hyperlink" Target="http://en.wikipedia.org/w/index.php?title=Stephen_Cohen_(biologist)&amp;action=edit&amp;redlink=1" TargetMode="External"/><Relationship Id="rId10" Type="http://schemas.openxmlformats.org/officeDocument/2006/relationships/hyperlink" Target="http://en.wikipedia.org/wiki/Concentration_gradient" TargetMode="Externa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://physics.uoregon.edu/~raghu/TeachingFiles/PHYS%20171%20Physics%20of%20Lif" TargetMode="Externa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://www.youtube.com/watch?v=uaedzlrnBGY&amp;feature=related" TargetMode="Externa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://www.youtube.com/watch?v=Hmfnolr47Zw" TargetMode="Externa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://www.youtube.com/watch?v=Hmfnolr47Zw" TargetMode="External"/><Relationship Id="rId4" Type="http://schemas.openxmlformats.org/officeDocument/2006/relationships/hyperlink" Target="http://www.youtube.com/watch?v=uaedzlrnBGY&amp;feature=related" TargetMode="Externa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 sz="1200">
                <a:latin typeface="Verdana"/>
                <a:ea typeface="Verdana"/>
                <a:cs typeface="Verdana"/>
                <a:sym typeface="Verdana"/>
              </a:defRPr>
            </a:pPr>
            <a:r>
              <a:rPr i="1"/>
              <a:t>Patterning </a:t>
            </a:r>
            <a:r>
              <a:rPr b="0"/>
              <a:t>along the anterior/posterior axis depends on morphogens that diffuse through the common cytoplasm of the syncytial blastoderm.</a:t>
            </a:r>
            <a:endParaRPr i="1"/>
          </a:p>
          <a:p>
            <a:pPr>
              <a:defRPr b="1" sz="1200">
                <a:latin typeface="Verdana"/>
                <a:ea typeface="Verdana"/>
                <a:cs typeface="Verdana"/>
                <a:sym typeface="Verdana"/>
              </a:defRPr>
            </a:pPr>
            <a:endParaRPr i="1"/>
          </a:p>
          <a:p>
            <a:pPr>
              <a:defRPr b="1" sz="1200">
                <a:latin typeface="Verdana"/>
                <a:ea typeface="Verdana"/>
                <a:cs typeface="Verdana"/>
                <a:sym typeface="Verdana"/>
              </a:defRPr>
            </a:pPr>
            <a:r>
              <a:rPr i="1"/>
              <a:t>Drosophila</a:t>
            </a:r>
            <a:r>
              <a:t> and human development are homologous processes.</a:t>
            </a:r>
            <a:r>
              <a:rPr b="0">
                <a:latin typeface="Times"/>
                <a:ea typeface="Times"/>
                <a:cs typeface="Times"/>
                <a:sym typeface="Times"/>
              </a:rPr>
              <a:t> </a:t>
            </a:r>
            <a:endParaRPr b="0">
              <a:latin typeface="Times"/>
              <a:ea typeface="Times"/>
              <a:cs typeface="Times"/>
              <a:sym typeface="Times"/>
            </a:endParaRPr>
          </a:p>
          <a:p>
            <a:pPr>
              <a:defRPr sz="1200">
                <a:latin typeface="Verdana"/>
                <a:ea typeface="Verdana"/>
                <a:cs typeface="Verdana"/>
                <a:sym typeface="Verdana"/>
              </a:defRPr>
            </a:pPr>
            <a:r>
              <a:t>They utilize closely related genes working in highly conserved regulatory networks. Unlike humans, </a:t>
            </a:r>
            <a:r>
              <a:rPr i="1"/>
              <a:t>Drosophila</a:t>
            </a:r>
            <a:r>
              <a:t> is subject to easy genetic manipulation. As a result, most of what we know about the molecular basis of animal development has come from studies of model systems such as </a:t>
            </a:r>
            <a:r>
              <a:rPr i="1"/>
              <a:t>Drosophila</a:t>
            </a:r>
            <a:r>
              <a:t>.</a:t>
            </a:r>
          </a:p>
          <a:p>
            <a:pPr>
              <a:defRPr sz="1200"/>
            </a:pPr>
          </a:p>
          <a:p>
            <a:pPr>
              <a:defRPr sz="1200"/>
            </a:pPr>
            <a:r>
              <a:rPr u="sng">
                <a:hlinkClick r:id="rId3" invalidUrl="" action="" tgtFrame="" tooltip="" history="1" highlightClick="0" endSnd="0"/>
              </a:rPr>
              <a:t>http://en.wikipedia.org/wiki/Morphogenesis</a:t>
            </a:r>
          </a:p>
          <a:p>
            <a:pPr>
              <a:defRPr sz="1200"/>
            </a:pPr>
            <a:r>
              <a:rPr u="sng">
                <a:hlinkClick r:id="rId4" invalidUrl="" action="" tgtFrame="" tooltip="" history="1" highlightClick="0" endSnd="0"/>
              </a:rPr>
              <a:t>Drosophila embryogenesis - Wikipedia, the free encyclopedia</a:t>
            </a:r>
          </a:p>
          <a:p>
            <a:pPr>
              <a:defRPr sz="1200"/>
            </a:pPr>
            <a:r>
              <a:rPr u="sng">
                <a:hlinkClick r:id="rId5" invalidUrl="" action="" tgtFrame="" tooltip="" history="1" highlightClick="0" endSnd="0"/>
              </a:rPr>
              <a:t>http://en.wikipedia.org/wiki/French_flag_model</a:t>
            </a:r>
          </a:p>
          <a:p>
            <a:pPr>
              <a:defRPr sz="1200"/>
            </a:pPr>
          </a:p>
          <a:p>
            <a:pPr>
              <a:spcBef>
                <a:spcPts val="600"/>
              </a:spcBef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r>
              <a:t>The French Flag model was championed by the leading </a:t>
            </a:r>
            <a:r>
              <a:rPr i="1"/>
              <a:t>Drosophila</a:t>
            </a:r>
            <a:r>
              <a:t> biologist, </a:t>
            </a:r>
            <a:r>
              <a:rPr u="sng">
                <a:solidFill>
                  <a:srgbClr val="0043B3"/>
                </a:solidFill>
                <a:hlinkClick r:id="rId6" invalidUrl="" action="" tgtFrame="" tooltip="" history="1" highlightClick="0" endSnd="0"/>
              </a:rPr>
              <a:t>Peter Lawrence</a:t>
            </a:r>
            <a:r>
              <a:t>. </a:t>
            </a:r>
            <a:r>
              <a:rPr u="sng">
                <a:solidFill>
                  <a:srgbClr val="0043B3"/>
                </a:solidFill>
                <a:hlinkClick r:id="rId7" invalidUrl="" action="" tgtFrame="" tooltip="" history="1" highlightClick="0" endSnd="0"/>
              </a:rPr>
              <a:t>Christiane Nüsslein-Volhard</a:t>
            </a:r>
            <a:r>
              <a:t> identified the first morphogen, </a:t>
            </a:r>
            <a:r>
              <a:rPr u="sng">
                <a:solidFill>
                  <a:srgbClr val="0043B3"/>
                </a:solidFill>
                <a:hlinkClick r:id="rId4" invalidUrl="" action="" tgtFrame="" tooltip="" history="1" highlightClick="0" endSnd="0"/>
              </a:rPr>
              <a:t>Bicoid</a:t>
            </a:r>
            <a:r>
              <a:t>, one of the transcription factors present in a gradient in the </a:t>
            </a:r>
            <a:r>
              <a:rPr i="1"/>
              <a:t>Drosophila</a:t>
            </a:r>
            <a:r>
              <a:t> syncitial embryo. Two labs, that of </a:t>
            </a:r>
            <a:r>
              <a:rPr u="sng">
                <a:solidFill>
                  <a:srgbClr val="B81800"/>
                </a:solidFill>
                <a:hlinkClick r:id="rId8" invalidUrl="" action="" tgtFrame="" tooltip="" history="1" highlightClick="0" endSnd="0"/>
              </a:rPr>
              <a:t>Gary Struhl</a:t>
            </a:r>
            <a:r>
              <a:t> and that of </a:t>
            </a:r>
            <a:r>
              <a:rPr u="sng">
                <a:solidFill>
                  <a:srgbClr val="B81800"/>
                </a:solidFill>
                <a:hlinkClick r:id="rId9" invalidUrl="" action="" tgtFrame="" tooltip="" history="1" highlightClick="0" endSnd="0"/>
              </a:rPr>
              <a:t>Stephen Cohen</a:t>
            </a:r>
            <a:r>
              <a:t>, then demonstrated that a secreted signaling protein, Decapentaplegic (the </a:t>
            </a:r>
            <a:r>
              <a:rPr i="1"/>
              <a:t>Drosophila</a:t>
            </a:r>
            <a:r>
              <a:t> homologue of Transforming Growth Factor Beta), acted as a morphogen during later stages of </a:t>
            </a:r>
            <a:r>
              <a:rPr i="1"/>
              <a:t>Drosophila</a:t>
            </a:r>
            <a:r>
              <a:t> development. substance governing the pattern of tissue development and, in particular, the positions of the various specialized cell types within a tissue. It spreads from a localized source and forms a </a:t>
            </a:r>
            <a:r>
              <a:rPr u="sng">
                <a:solidFill>
                  <a:srgbClr val="0043B3"/>
                </a:solidFill>
                <a:hlinkClick r:id="rId10" invalidUrl="" action="" tgtFrame="" tooltip="" history="1" highlightClick="0" endSnd="0"/>
              </a:rPr>
              <a:t>concentration gradient</a:t>
            </a:r>
            <a:r>
              <a:t> across a developing tissue.</a:t>
            </a:r>
          </a:p>
          <a:p>
            <a:pPr>
              <a:spcBef>
                <a:spcPts val="600"/>
              </a:spcBef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r>
              <a:t>http://www.youtube.com/watch?v=uaedzlrnBGY&amp;feature=related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3" name="Shape 4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232323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- external-source is another parameter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8" name="Shape 4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232323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- external-source is another parameter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3" name="Shape 4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232323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- external-source is another parameter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5" name="Shape 4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D: coefficient de difusió de l’especie de concentració C.</a:t>
            </a:r>
          </a:p>
          <a:p>
            <a:pPr/>
            <a:r>
              <a:t>Si el sistema esta en el equilibrio 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03" name="Shape 5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Fick’s first law can be used to derive his second law which in turn is identical to the diffusion equation.  </a:t>
            </a:r>
          </a:p>
          <a:p>
            <a:pPr/>
          </a:p>
          <a:p>
            <a:pPr/>
            <a:r>
              <a:t>D: coefficient de difusió de l’especie de concentració C.</a:t>
            </a:r>
          </a:p>
          <a:p>
            <a:pPr/>
            <a:r>
              <a:t>Si el sistema esta en el equilibrio 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6" name="Shape 5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patch-at 0 -1: retorna el patch situat a sobre del patch </a:t>
            </a:r>
          </a:p>
          <a:p>
            <a:pPr/>
            <a:r>
              <a:t>[substance] of patch-at 0 -1: retorna la quantitat de substancia en el patch indicat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26" name="Shape 6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- Diffusion is random motion: </a:t>
            </a:r>
            <a:r>
              <a:rPr b="1"/>
              <a:t>The average of walked distance of all particles within a random walk (or Brownian motion) is zero: while one particle moves into this direction, another moves into another direction</a:t>
            </a:r>
            <a:r>
              <a:t>.</a:t>
            </a:r>
          </a:p>
          <a:p>
            <a:pPr>
              <a:defRPr sz="1300">
                <a:solidFill>
                  <a:srgbClr val="323333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1300">
                <a:solidFill>
                  <a:srgbClr val="32333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They filmed Brownian motion, random movement of particles in water, using a laser unit and a camera with a nanosight adapter, mounted on an optical microscope. The old movie showed 3.2 micron diameter silica (glass) spheres in water, over 10 seconds. Note the incessant, random Brownian motion.</a:t>
            </a:r>
            <a:br/>
            <a:r>
              <a:t>Uploaded for Physics 171: The Physics of Life (</a:t>
            </a:r>
            <a:r>
              <a:rPr u="sng">
                <a:solidFill>
                  <a:srgbClr val="1860BF"/>
                </a:solidFill>
                <a:hlinkClick r:id="rId3" invalidUrl="" action="" tgtFrame="" tooltip="" history="1" highlightClick="0" endSnd="0"/>
              </a:rPr>
              <a:t>http://physics.uoregon.edu/~raghu/TeachingFiles/PHYS%20171%20Physics%20of%20Lif</a:t>
            </a:r>
            <a:r>
              <a:t>­e%20expanded%20description.pdf)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1" name="Shape 1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3" invalidUrl="" action="" tgtFrame="" tooltip="" history="1" highlightClick="0" endSnd="0"/>
              </a:rPr>
              <a:t>http://www.youtube.com/watch?v=uaedzlrnBGY&amp;feature=related</a:t>
            </a:r>
          </a:p>
          <a:p>
            <a:pPr>
              <a:spcBef>
                <a:spcPts val="600"/>
              </a:spcBef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r>
              <a:t>The Bicoid mRNA, which is synthesized in mothers and deposited in the oocyte, is localized in the anterior pole of the early fly embryo.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1" name="Shape 2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r>
              <a:t>LEFT: Once Bicoid (Bcd) protein is synthesized at the anterior end of the embryo, it diffuses posteriorly forming a protein gradient.</a:t>
            </a:r>
          </a:p>
          <a:p>
            <a:pPr>
              <a:spcBef>
                <a:spcPts val="600"/>
              </a:spcBef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r>
              <a:t>RIGHT: </a:t>
            </a:r>
            <a:r>
              <a:rPr b="1"/>
              <a:t>The graded concentration of protein Bicoid along the length of the embryo (according to Fick’s First Law) determines the region in which the hunchback gene is transcribed in the zygote.</a:t>
            </a:r>
            <a:r>
              <a:t>  The spatial distribution of expressed Hunchback protein parallels that of the Bicoid protein gradient.</a:t>
            </a:r>
          </a:p>
          <a:p>
            <a:pPr>
              <a:spcBef>
                <a:spcPts val="600"/>
              </a:spcBef>
              <a:defRPr b="1" sz="1300">
                <a:latin typeface="Helvetica"/>
                <a:ea typeface="Helvetica"/>
                <a:cs typeface="Helvetica"/>
                <a:sym typeface="Helvetica"/>
              </a:defRPr>
            </a:pPr>
            <a:r>
              <a:t>FICK’S LAW: if you have a high concentration of something it goes to low concentration.</a:t>
            </a:r>
          </a:p>
          <a:p>
            <a:pPr>
              <a:spcBef>
                <a:spcPts val="600"/>
              </a:spcBef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3" invalidUrl="" action="" tgtFrame="" tooltip="" history="1" highlightClick="0" endSnd="0"/>
              </a:rPr>
              <a:t>http://www.youtube.com/watch?v=Hmfnolr47Zw</a:t>
            </a:r>
          </a:p>
          <a:p>
            <a:pPr>
              <a:spcBef>
                <a:spcPts val="600"/>
              </a:spcBef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6" name="Shape 2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r>
              <a:t>Hunchback protein regulates expression of several gap genes. Hunchback protein functions as both transcription repressor ( left) or activator (middle), is a morphogen that regulates transcription of the Krüpple gene. </a:t>
            </a:r>
          </a:p>
          <a:p>
            <a:pPr>
              <a:spcBef>
                <a:spcPts val="600"/>
              </a:spcBef>
              <a:defRPr b="1" sz="1300">
                <a:latin typeface="Helvetica"/>
                <a:ea typeface="Helvetica"/>
                <a:cs typeface="Helvetica"/>
                <a:sym typeface="Helvetica"/>
              </a:defRPr>
            </a:pPr>
            <a:r>
              <a:t>At high concentrations, Hunchback protein represses Krüpple.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3" name="Shape 2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Below a critical threshold concentration, Hunchback protein no longer represses Krüpple, but instead acts as a transcriptional activator.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0" name="Shape 2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The second threshold sets a posterior boundary below which Hunchback protein no longer activates Krüpple.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1" name="Shape 4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CHECK THIS VIDEO: </a:t>
            </a:r>
            <a:r>
              <a:rPr u="sng">
                <a:hlinkClick r:id="rId3" invalidUrl="" action="" tgtFrame="" tooltip="" history="1" highlightClick="0" endSnd="0"/>
              </a:rPr>
              <a:t>http://www.youtube.com/watch?v=Hmfnolr47Zw</a:t>
            </a:r>
          </a:p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- If you have a</a:t>
            </a:r>
            <a:r>
              <a:rPr b="1"/>
              <a:t> high concentration of something it goes to low concentration.</a:t>
            </a:r>
            <a:r>
              <a:t> Fick’s law of diffusion describes just that.</a:t>
            </a:r>
          </a:p>
          <a:p>
            <a:pPr marL="252663" indent="-252663">
              <a:buSzPct val="100000"/>
              <a:buAutoNum type="arabicParenR" startAt="1"/>
              <a:defRPr sz="1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2663" indent="-252663">
              <a:buSzPct val="100000"/>
              <a:buAutoNum type="arabicParenR" startAt="1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#A /area x time = is the number of A particles ( Hunchback protein) crossing an area ( vertical line) per time.</a:t>
            </a:r>
          </a:p>
          <a:p>
            <a:pPr marL="252663" indent="-252663">
              <a:buSzPct val="100000"/>
              <a:buAutoNum type="arabicParenR" startAt="1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 We call this quantity Flux (flow)  ) J_A_z. A represents whatever is crossing it. The z means going in this direction (horizontal from left to right, check slide). </a:t>
            </a:r>
          </a:p>
          <a:p>
            <a:pPr marL="252663" indent="-252663">
              <a:buSzPct val="100000"/>
              <a:buAutoNum type="arabicParenR" startAt="1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We can make an equation for the flux. it is equal to the negative coefficient of diffusion D_{AB} A is the orange balls and B is the blue balls) </a:t>
            </a:r>
            <a:r>
              <a:rPr i="1"/>
              <a:t>TIMES</a:t>
            </a:r>
            <a:r>
              <a:t> the changing concentration of A (delta N_A) per change in the Z-direction.</a:t>
            </a:r>
          </a:p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- “Diffusion is the net flux of particles down a concentration gradient due to random movement”</a:t>
            </a:r>
          </a:p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- Although the motion of individual particles is totally random with respect to the direction, it may happen that particles walk somewhat far relative to a starting point.</a:t>
            </a:r>
            <a:r>
              <a:rPr b="1"/>
              <a:t> In a normal flow, all particles under investigation move more or less into the same direction. </a:t>
            </a:r>
            <a:r>
              <a:t> This is a consequence of an heterogenous distribution: in crowed places, particles have more obstacles and they cannot move freely as in less crowed places. </a:t>
            </a:r>
          </a:p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For example, open a container with dye within an aquarium. After a while, you will find the dye spread around all available water. When you this experiment, you will see, that it takes a lot of time until you have a uniform color. This is typical of the underlying random mechanism. The dye particles move forth, back, back, forth , back, forth, forth, forth, back... and this takes time. This slowliness is typical of diffusion.</a:t>
            </a:r>
          </a:p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u="sng">
                <a:hlinkClick r:id="rId4" invalidUrl="" action="" tgtFrame="" tooltip="" history="1" highlightClick="0" endSnd="0"/>
              </a:rPr>
              <a:t>http://www.youtube.com/watch?v=uaedzlrnBGY&amp;feature=related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9" name="Shape 4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patch-at 0 -1: retorna el patch situat a sobre del patch </a:t>
            </a:r>
          </a:p>
          <a:p>
            <a:pPr/>
            <a:r>
              <a:t>[substance] of patch-at 0 -1: retorna la quantitat de substancia en el patch indicat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7" name="Shape 4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>
                <a:solidFill>
                  <a:srgbClr val="232323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- set initial concentration of substance at the center of the screen</a:t>
            </a:r>
          </a:p>
          <a:p>
            <a:pPr>
              <a:defRPr sz="2400">
                <a:solidFill>
                  <a:srgbClr val="232323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- max-substance is a parameter</a:t>
            </a:r>
          </a:p>
          <a:p>
            <a:pPr>
              <a:defRPr sz="2400">
                <a:solidFill>
                  <a:srgbClr val="232323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- patch color is proportional to the local concentration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del títol"/>
          <p:cNvSpPr txBox="1"/>
          <p:nvPr>
            <p:ph type="title"/>
          </p:nvPr>
        </p:nvSpPr>
        <p:spPr>
          <a:xfrm>
            <a:off x="990600" y="1282700"/>
            <a:ext cx="8178800" cy="2578100"/>
          </a:xfrm>
          <a:prstGeom prst="rect">
            <a:avLst/>
          </a:prstGeom>
        </p:spPr>
        <p:txBody>
          <a:bodyPr anchor="b"/>
          <a:lstStyle/>
          <a:p>
            <a:pPr/>
            <a:r>
              <a:t>Text del títol</a:t>
            </a:r>
          </a:p>
        </p:txBody>
      </p:sp>
      <p:sp>
        <p:nvSpPr>
          <p:cNvPr id="12" name="Nivell del cos u…"/>
          <p:cNvSpPr txBox="1"/>
          <p:nvPr>
            <p:ph type="body" sz="quarter" idx="1"/>
          </p:nvPr>
        </p:nvSpPr>
        <p:spPr>
          <a:xfrm>
            <a:off x="990600" y="3924300"/>
            <a:ext cx="8178800" cy="889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  <a:lvl2pPr marL="0" indent="0" algn="ctr">
              <a:spcBef>
                <a:spcPts val="0"/>
              </a:spcBef>
              <a:buSzTx/>
              <a:buNone/>
              <a:defRPr sz="2800"/>
            </a:lvl2pPr>
            <a:lvl3pPr marL="0" indent="0" algn="ctr">
              <a:spcBef>
                <a:spcPts val="0"/>
              </a:spcBef>
              <a:buSzTx/>
              <a:buNone/>
              <a:defRPr sz="2800"/>
            </a:lvl3pPr>
            <a:lvl4pPr marL="0" indent="0" algn="ctr">
              <a:spcBef>
                <a:spcPts val="0"/>
              </a:spcBef>
              <a:buSzTx/>
              <a:buNone/>
              <a:defRPr sz="2800"/>
            </a:lvl4pPr>
            <a:lvl5pPr marL="0" indent="0" algn="ctr">
              <a:spcBef>
                <a:spcPts val="0"/>
              </a:spcBef>
              <a:buSzTx/>
              <a:buNone/>
              <a:defRPr sz="2800"/>
            </a:lvl5pPr>
          </a:lstStyle>
          <a:p>
            <a:pPr/>
            <a:r>
              <a:t>Nivell del cos u</a:t>
            </a:r>
          </a:p>
          <a:p>
            <a:pPr lvl="1"/>
            <a:r>
              <a:t>Nivell del cos dos</a:t>
            </a:r>
          </a:p>
          <a:p>
            <a:pPr lvl="2"/>
            <a:r>
              <a:t>Nivell del cos tres</a:t>
            </a:r>
          </a:p>
          <a:p>
            <a:pPr lvl="3"/>
            <a:r>
              <a:t>Nivell del cos quatre</a:t>
            </a:r>
          </a:p>
          <a:p>
            <a:pPr lvl="4"/>
            <a:r>
              <a:t>Nivell del cos cinc</a:t>
            </a:r>
          </a:p>
        </p:txBody>
      </p:sp>
      <p:sp>
        <p:nvSpPr>
          <p:cNvPr id="13" name="Número de la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Imatge"/>
          <p:cNvSpPr/>
          <p:nvPr>
            <p:ph type="pic" sz="half" idx="13"/>
          </p:nvPr>
        </p:nvSpPr>
        <p:spPr>
          <a:xfrm>
            <a:off x="5461000" y="1460500"/>
            <a:ext cx="3530600" cy="4699000"/>
          </a:xfrm>
          <a:prstGeom prst="rect">
            <a:avLst/>
          </a:prstGeom>
          <a:ln w="25400">
            <a:solidFill>
              <a:srgbClr val="FFFFFF"/>
            </a:solidFill>
          </a:ln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88" name="Text del títol"/>
          <p:cNvSpPr txBox="1"/>
          <p:nvPr>
            <p:ph type="title"/>
          </p:nvPr>
        </p:nvSpPr>
        <p:spPr>
          <a:xfrm>
            <a:off x="495300" y="1193800"/>
            <a:ext cx="4584700" cy="2578100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pPr/>
            <a:r>
              <a:t>Text del títol</a:t>
            </a:r>
          </a:p>
        </p:txBody>
      </p:sp>
      <p:sp>
        <p:nvSpPr>
          <p:cNvPr id="89" name="Nivell del cos u…"/>
          <p:cNvSpPr txBox="1"/>
          <p:nvPr>
            <p:ph type="body" sz="quarter" idx="1"/>
          </p:nvPr>
        </p:nvSpPr>
        <p:spPr>
          <a:xfrm>
            <a:off x="495300" y="3835400"/>
            <a:ext cx="4584700" cy="2578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0"/>
            </a:lvl1pPr>
            <a:lvl2pPr marL="0" indent="0" algn="ctr">
              <a:spcBef>
                <a:spcPts val="0"/>
              </a:spcBef>
              <a:buSzTx/>
              <a:buNone/>
              <a:defRPr sz="2600"/>
            </a:lvl2pPr>
            <a:lvl3pPr marL="0" indent="0" algn="ctr">
              <a:spcBef>
                <a:spcPts val="0"/>
              </a:spcBef>
              <a:buSzTx/>
              <a:buNone/>
              <a:defRPr sz="2600"/>
            </a:lvl3pPr>
            <a:lvl4pPr marL="0" indent="0" algn="ctr">
              <a:spcBef>
                <a:spcPts val="0"/>
              </a:spcBef>
              <a:buSzTx/>
              <a:buNone/>
              <a:defRPr sz="2600"/>
            </a:lvl4pPr>
            <a:lvl5pPr marL="0" indent="0" algn="ctr">
              <a:spcBef>
                <a:spcPts val="0"/>
              </a:spcBef>
              <a:buSzTx/>
              <a:buNone/>
              <a:defRPr sz="2600"/>
            </a:lvl5pPr>
          </a:lstStyle>
          <a:p>
            <a:pPr/>
            <a:r>
              <a:t>Nivell del cos u</a:t>
            </a:r>
          </a:p>
          <a:p>
            <a:pPr lvl="1"/>
            <a:r>
              <a:t>Nivell del cos dos</a:t>
            </a:r>
          </a:p>
          <a:p>
            <a:pPr lvl="2"/>
            <a:r>
              <a:t>Nivell del cos tres</a:t>
            </a:r>
          </a:p>
          <a:p>
            <a:pPr lvl="3"/>
            <a:r>
              <a:t>Nivell del cos quatre</a:t>
            </a:r>
          </a:p>
          <a:p>
            <a:pPr lvl="4"/>
            <a:r>
              <a:t>Nivell del cos cinc</a:t>
            </a:r>
          </a:p>
        </p:txBody>
      </p:sp>
      <p:sp>
        <p:nvSpPr>
          <p:cNvPr id="90" name="Número de la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matge"/>
          <p:cNvSpPr/>
          <p:nvPr>
            <p:ph type="pic" sz="half" idx="13"/>
          </p:nvPr>
        </p:nvSpPr>
        <p:spPr>
          <a:xfrm>
            <a:off x="5461000" y="1460500"/>
            <a:ext cx="3530600" cy="4699000"/>
          </a:xfrm>
          <a:prstGeom prst="rect">
            <a:avLst/>
          </a:prstGeom>
          <a:ln w="25400">
            <a:solidFill>
              <a:srgbClr val="FFFFFF"/>
            </a:solidFill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98" name="Text del títol"/>
          <p:cNvSpPr txBox="1"/>
          <p:nvPr>
            <p:ph type="title"/>
          </p:nvPr>
        </p:nvSpPr>
        <p:spPr>
          <a:xfrm>
            <a:off x="495300" y="1193800"/>
            <a:ext cx="4584700" cy="2578100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pPr/>
            <a:r>
              <a:t>Text del títol</a:t>
            </a:r>
          </a:p>
        </p:txBody>
      </p:sp>
      <p:sp>
        <p:nvSpPr>
          <p:cNvPr id="99" name="Nivell del cos u…"/>
          <p:cNvSpPr txBox="1"/>
          <p:nvPr>
            <p:ph type="body" sz="quarter" idx="1"/>
          </p:nvPr>
        </p:nvSpPr>
        <p:spPr>
          <a:xfrm>
            <a:off x="495300" y="3835400"/>
            <a:ext cx="4584700" cy="2578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0"/>
            </a:lvl1pPr>
            <a:lvl2pPr marL="0" indent="0" algn="ctr">
              <a:spcBef>
                <a:spcPts val="0"/>
              </a:spcBef>
              <a:buSzTx/>
              <a:buNone/>
              <a:defRPr sz="2600"/>
            </a:lvl2pPr>
            <a:lvl3pPr marL="0" indent="0" algn="ctr">
              <a:spcBef>
                <a:spcPts val="0"/>
              </a:spcBef>
              <a:buSzTx/>
              <a:buNone/>
              <a:defRPr sz="2600"/>
            </a:lvl3pPr>
            <a:lvl4pPr marL="0" indent="0" algn="ctr">
              <a:spcBef>
                <a:spcPts val="0"/>
              </a:spcBef>
              <a:buSzTx/>
              <a:buNone/>
              <a:defRPr sz="2600"/>
            </a:lvl4pPr>
            <a:lvl5pPr marL="0" indent="0" algn="ctr">
              <a:spcBef>
                <a:spcPts val="0"/>
              </a:spcBef>
              <a:buSzTx/>
              <a:buNone/>
              <a:defRPr sz="2600"/>
            </a:lvl5pPr>
          </a:lstStyle>
          <a:p>
            <a:pPr/>
            <a:r>
              <a:t>Nivell del cos u</a:t>
            </a:r>
          </a:p>
          <a:p>
            <a:pPr lvl="1"/>
            <a:r>
              <a:t>Nivell del cos dos</a:t>
            </a:r>
          </a:p>
          <a:p>
            <a:pPr lvl="2"/>
            <a:r>
              <a:t>Nivell del cos tres</a:t>
            </a:r>
          </a:p>
          <a:p>
            <a:pPr lvl="3"/>
            <a:r>
              <a:t>Nivell del cos quatre</a:t>
            </a:r>
          </a:p>
          <a:p>
            <a:pPr lvl="4"/>
            <a:r>
              <a:t>Nivell del cos cinc</a:t>
            </a:r>
          </a:p>
        </p:txBody>
      </p:sp>
      <p:sp>
        <p:nvSpPr>
          <p:cNvPr id="100" name="Número de la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Imatge"/>
          <p:cNvSpPr/>
          <p:nvPr>
            <p:ph type="pic" sz="quarter" idx="13"/>
          </p:nvPr>
        </p:nvSpPr>
        <p:spPr>
          <a:xfrm>
            <a:off x="5712528" y="2298700"/>
            <a:ext cx="3139373" cy="4178300"/>
          </a:xfrm>
          <a:prstGeom prst="rect">
            <a:avLst/>
          </a:prstGeom>
          <a:ln w="25400">
            <a:solidFill>
              <a:srgbClr val="FFFFFF"/>
            </a:solidFill>
          </a:ln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108" name="Text del títo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 del títol</a:t>
            </a:r>
          </a:p>
        </p:txBody>
      </p:sp>
      <p:sp>
        <p:nvSpPr>
          <p:cNvPr id="109" name="Nivell del cos u…"/>
          <p:cNvSpPr txBox="1"/>
          <p:nvPr>
            <p:ph type="body" sz="half" idx="1"/>
          </p:nvPr>
        </p:nvSpPr>
        <p:spPr>
          <a:xfrm>
            <a:off x="990600" y="2159000"/>
            <a:ext cx="3937000" cy="4470400"/>
          </a:xfrm>
          <a:prstGeom prst="rect">
            <a:avLst/>
          </a:prstGeom>
        </p:spPr>
        <p:txBody>
          <a:bodyPr/>
          <a:lstStyle>
            <a:lvl1pPr marL="640422" indent="-386422">
              <a:spcBef>
                <a:spcPts val="3000"/>
              </a:spcBef>
              <a:defRPr sz="2400"/>
            </a:lvl1pPr>
            <a:lvl2pPr marL="983322" indent="-386422">
              <a:spcBef>
                <a:spcPts val="3000"/>
              </a:spcBef>
              <a:defRPr sz="2400"/>
            </a:lvl2pPr>
            <a:lvl3pPr marL="1326222" indent="-386422">
              <a:spcBef>
                <a:spcPts val="3000"/>
              </a:spcBef>
              <a:defRPr sz="2400"/>
            </a:lvl3pPr>
            <a:lvl4pPr marL="1681822" indent="-386422">
              <a:spcBef>
                <a:spcPts val="3000"/>
              </a:spcBef>
              <a:defRPr sz="2400"/>
            </a:lvl4pPr>
            <a:lvl5pPr marL="2024722" indent="-386422">
              <a:spcBef>
                <a:spcPts val="3000"/>
              </a:spcBef>
              <a:defRPr sz="2400"/>
            </a:lvl5pPr>
          </a:lstStyle>
          <a:p>
            <a:pPr/>
            <a:r>
              <a:t>Nivell del cos u</a:t>
            </a:r>
          </a:p>
          <a:p>
            <a:pPr lvl="1"/>
            <a:r>
              <a:t>Nivell del cos dos</a:t>
            </a:r>
          </a:p>
          <a:p>
            <a:pPr lvl="2"/>
            <a:r>
              <a:t>Nivell del cos tres</a:t>
            </a:r>
          </a:p>
          <a:p>
            <a:pPr lvl="3"/>
            <a:r>
              <a:t>Nivell del cos quatre</a:t>
            </a:r>
          </a:p>
          <a:p>
            <a:pPr lvl="4"/>
            <a:r>
              <a:t>Nivell del cos cinc</a:t>
            </a:r>
          </a:p>
        </p:txBody>
      </p:sp>
      <p:sp>
        <p:nvSpPr>
          <p:cNvPr id="110" name="Número de la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 del títo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 del títol</a:t>
            </a:r>
          </a:p>
        </p:txBody>
      </p:sp>
      <p:sp>
        <p:nvSpPr>
          <p:cNvPr id="118" name="Nivell del cos u…"/>
          <p:cNvSpPr txBox="1"/>
          <p:nvPr>
            <p:ph type="body" sz="half" idx="1"/>
          </p:nvPr>
        </p:nvSpPr>
        <p:spPr>
          <a:xfrm>
            <a:off x="990600" y="2159000"/>
            <a:ext cx="3937000" cy="4470400"/>
          </a:xfrm>
          <a:prstGeom prst="rect">
            <a:avLst/>
          </a:prstGeom>
        </p:spPr>
        <p:txBody>
          <a:bodyPr/>
          <a:lstStyle>
            <a:lvl1pPr marL="640422" indent="-386422">
              <a:spcBef>
                <a:spcPts val="3000"/>
              </a:spcBef>
              <a:defRPr sz="2400"/>
            </a:lvl1pPr>
            <a:lvl2pPr marL="983322" indent="-386422">
              <a:spcBef>
                <a:spcPts val="3000"/>
              </a:spcBef>
              <a:defRPr sz="2400"/>
            </a:lvl2pPr>
            <a:lvl3pPr marL="1326222" indent="-386422">
              <a:spcBef>
                <a:spcPts val="3000"/>
              </a:spcBef>
              <a:defRPr sz="2400"/>
            </a:lvl3pPr>
            <a:lvl4pPr marL="1681822" indent="-386422">
              <a:spcBef>
                <a:spcPts val="3000"/>
              </a:spcBef>
              <a:defRPr sz="2400"/>
            </a:lvl4pPr>
            <a:lvl5pPr marL="2024722" indent="-386422">
              <a:spcBef>
                <a:spcPts val="3000"/>
              </a:spcBef>
              <a:defRPr sz="2400"/>
            </a:lvl5pPr>
          </a:lstStyle>
          <a:p>
            <a:pPr/>
            <a:r>
              <a:t>Nivell del cos u</a:t>
            </a:r>
          </a:p>
          <a:p>
            <a:pPr lvl="1"/>
            <a:r>
              <a:t>Nivell del cos dos</a:t>
            </a:r>
          </a:p>
          <a:p>
            <a:pPr lvl="2"/>
            <a:r>
              <a:t>Nivell del cos tres</a:t>
            </a:r>
          </a:p>
          <a:p>
            <a:pPr lvl="3"/>
            <a:r>
              <a:t>Nivell del cos quatre</a:t>
            </a:r>
          </a:p>
          <a:p>
            <a:pPr lvl="4"/>
            <a:r>
              <a:t>Nivell del cos cinc</a:t>
            </a:r>
          </a:p>
        </p:txBody>
      </p:sp>
      <p:sp>
        <p:nvSpPr>
          <p:cNvPr id="119" name="Número de la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 del títo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 del títol</a:t>
            </a:r>
          </a:p>
        </p:txBody>
      </p:sp>
      <p:sp>
        <p:nvSpPr>
          <p:cNvPr id="127" name="Nivell del cos u…"/>
          <p:cNvSpPr txBox="1"/>
          <p:nvPr>
            <p:ph type="body" sz="quarter" idx="1"/>
          </p:nvPr>
        </p:nvSpPr>
        <p:spPr>
          <a:xfrm>
            <a:off x="6070600" y="2159000"/>
            <a:ext cx="3098800" cy="4470400"/>
          </a:xfrm>
          <a:prstGeom prst="rect">
            <a:avLst/>
          </a:prstGeom>
        </p:spPr>
        <p:txBody>
          <a:bodyPr/>
          <a:lstStyle>
            <a:lvl1pPr marL="640422" indent="-386422">
              <a:spcBef>
                <a:spcPts val="3000"/>
              </a:spcBef>
              <a:defRPr sz="2400"/>
            </a:lvl1pPr>
            <a:lvl2pPr marL="983322" indent="-386422">
              <a:spcBef>
                <a:spcPts val="3000"/>
              </a:spcBef>
              <a:defRPr sz="2400"/>
            </a:lvl2pPr>
            <a:lvl3pPr marL="1326222" indent="-386422">
              <a:spcBef>
                <a:spcPts val="3000"/>
              </a:spcBef>
              <a:defRPr sz="2400"/>
            </a:lvl3pPr>
            <a:lvl4pPr marL="1681822" indent="-386422">
              <a:spcBef>
                <a:spcPts val="3000"/>
              </a:spcBef>
              <a:defRPr sz="2400"/>
            </a:lvl4pPr>
            <a:lvl5pPr marL="2024722" indent="-386422">
              <a:spcBef>
                <a:spcPts val="3000"/>
              </a:spcBef>
              <a:defRPr sz="2400"/>
            </a:lvl5pPr>
          </a:lstStyle>
          <a:p>
            <a:pPr/>
            <a:r>
              <a:t>Nivell del cos u</a:t>
            </a:r>
          </a:p>
          <a:p>
            <a:pPr lvl="1"/>
            <a:r>
              <a:t>Nivell del cos dos</a:t>
            </a:r>
          </a:p>
          <a:p>
            <a:pPr lvl="2"/>
            <a:r>
              <a:t>Nivell del cos tres</a:t>
            </a:r>
          </a:p>
          <a:p>
            <a:pPr lvl="3"/>
            <a:r>
              <a:t>Nivell del cos quatre</a:t>
            </a:r>
          </a:p>
          <a:p>
            <a:pPr lvl="4"/>
            <a:r>
              <a:t>Nivell del cos cinc</a:t>
            </a:r>
          </a:p>
        </p:txBody>
      </p:sp>
      <p:sp>
        <p:nvSpPr>
          <p:cNvPr id="128" name="Número de la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 del títol"/>
          <p:cNvSpPr txBox="1"/>
          <p:nvPr>
            <p:ph type="title"/>
          </p:nvPr>
        </p:nvSpPr>
        <p:spPr>
          <a:xfrm>
            <a:off x="990600" y="1282700"/>
            <a:ext cx="8178800" cy="2578100"/>
          </a:xfrm>
          <a:prstGeom prst="rect">
            <a:avLst/>
          </a:prstGeom>
        </p:spPr>
        <p:txBody>
          <a:bodyPr lIns="50800" tIns="50800" rIns="50800" bIns="50800" anchor="b"/>
          <a:lstStyle/>
          <a:p>
            <a:pPr/>
            <a:r>
              <a:t>Text del títol</a:t>
            </a:r>
          </a:p>
        </p:txBody>
      </p:sp>
      <p:sp>
        <p:nvSpPr>
          <p:cNvPr id="136" name="Nivell del cos u…"/>
          <p:cNvSpPr txBox="1"/>
          <p:nvPr>
            <p:ph type="body" sz="quarter" idx="1"/>
          </p:nvPr>
        </p:nvSpPr>
        <p:spPr>
          <a:xfrm>
            <a:off x="990600" y="3924300"/>
            <a:ext cx="8178800" cy="889000"/>
          </a:xfrm>
          <a:prstGeom prst="rect">
            <a:avLst/>
          </a:prstGeom>
        </p:spPr>
        <p:txBody>
          <a:bodyPr lIns="50800" tIns="50800" rIns="50800" bIns="50800" anchor="t"/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  <a:lvl2pPr marL="0" indent="0" algn="ctr">
              <a:spcBef>
                <a:spcPts val="0"/>
              </a:spcBef>
              <a:buSzTx/>
              <a:buNone/>
              <a:defRPr sz="2800"/>
            </a:lvl2pPr>
            <a:lvl3pPr marL="0" indent="0" algn="ctr">
              <a:spcBef>
                <a:spcPts val="0"/>
              </a:spcBef>
              <a:buSzTx/>
              <a:buNone/>
              <a:defRPr sz="2800"/>
            </a:lvl3pPr>
            <a:lvl4pPr marL="0" indent="0" algn="ctr">
              <a:spcBef>
                <a:spcPts val="0"/>
              </a:spcBef>
              <a:buSzTx/>
              <a:buNone/>
              <a:defRPr sz="2800"/>
            </a:lvl4pPr>
            <a:lvl5pPr marL="0" indent="0" algn="ctr">
              <a:spcBef>
                <a:spcPts val="0"/>
              </a:spcBef>
              <a:buSzTx/>
              <a:buNone/>
              <a:defRPr sz="2800"/>
            </a:lvl5pPr>
          </a:lstStyle>
          <a:p>
            <a:pPr/>
            <a:r>
              <a:t>Nivell del cos u</a:t>
            </a:r>
          </a:p>
          <a:p>
            <a:pPr lvl="1"/>
            <a:r>
              <a:t>Nivell del cos dos</a:t>
            </a:r>
          </a:p>
          <a:p>
            <a:pPr lvl="2"/>
            <a:r>
              <a:t>Nivell del cos tres</a:t>
            </a:r>
          </a:p>
          <a:p>
            <a:pPr lvl="3"/>
            <a:r>
              <a:t>Nivell del cos quatre</a:t>
            </a:r>
          </a:p>
          <a:p>
            <a:pPr lvl="4"/>
            <a:r>
              <a:t>Nivell del cos cinc</a:t>
            </a:r>
          </a:p>
        </p:txBody>
      </p:sp>
      <p:sp>
        <p:nvSpPr>
          <p:cNvPr id="137" name="Número de la diapositiva"/>
          <p:cNvSpPr txBox="1"/>
          <p:nvPr>
            <p:ph type="sldNum" sz="quarter" idx="2"/>
          </p:nvPr>
        </p:nvSpPr>
        <p:spPr>
          <a:xfrm>
            <a:off x="4927600" y="7226300"/>
            <a:ext cx="292100" cy="304800"/>
          </a:xfrm>
          <a:prstGeom prst="rect">
            <a:avLst/>
          </a:prstGeom>
        </p:spPr>
        <p:txBody>
          <a:bodyPr lIns="50800" tIns="50800" rIns="50800" bIns="50800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 del títo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50800" tIns="50800" rIns="50800" bIns="50800"/>
          <a:lstStyle/>
          <a:p>
            <a:pPr/>
            <a:r>
              <a:t>Text del títol</a:t>
            </a:r>
          </a:p>
        </p:txBody>
      </p:sp>
      <p:sp>
        <p:nvSpPr>
          <p:cNvPr id="145" name="Nivell del cos u…"/>
          <p:cNvSpPr txBox="1"/>
          <p:nvPr>
            <p:ph type="body" idx="1"/>
          </p:nvPr>
        </p:nvSpPr>
        <p:spPr>
          <a:xfrm>
            <a:off x="990600" y="2159000"/>
            <a:ext cx="8178800" cy="4470400"/>
          </a:xfrm>
          <a:prstGeom prst="rect">
            <a:avLst/>
          </a:prstGeom>
        </p:spPr>
        <p:txBody>
          <a:bodyPr lIns="50800" tIns="50800" rIns="50800" bIns="50800"/>
          <a:lstStyle>
            <a:lvl1pPr marL="889000" indent="-571500">
              <a:spcBef>
                <a:spcPts val="1900"/>
              </a:spcBef>
            </a:lvl1pPr>
            <a:lvl2pPr marL="1333500" indent="-571500">
              <a:spcBef>
                <a:spcPts val="1900"/>
              </a:spcBef>
            </a:lvl2pPr>
            <a:lvl3pPr marL="1778000" indent="-571500">
              <a:spcBef>
                <a:spcPts val="1900"/>
              </a:spcBef>
            </a:lvl3pPr>
            <a:lvl4pPr marL="2222500" indent="-571500">
              <a:spcBef>
                <a:spcPts val="1900"/>
              </a:spcBef>
            </a:lvl4pPr>
            <a:lvl5pPr marL="2667000" indent="-571500">
              <a:spcBef>
                <a:spcPts val="1900"/>
              </a:spcBef>
            </a:lvl5pPr>
          </a:lstStyle>
          <a:p>
            <a:pPr/>
            <a:r>
              <a:t>Nivell del cos u</a:t>
            </a:r>
          </a:p>
          <a:p>
            <a:pPr lvl="1"/>
            <a:r>
              <a:t>Nivell del cos dos</a:t>
            </a:r>
          </a:p>
          <a:p>
            <a:pPr lvl="2"/>
            <a:r>
              <a:t>Nivell del cos tres</a:t>
            </a:r>
          </a:p>
          <a:p>
            <a:pPr lvl="3"/>
            <a:r>
              <a:t>Nivell del cos quatre</a:t>
            </a:r>
          </a:p>
          <a:p>
            <a:pPr lvl="4"/>
            <a:r>
              <a:t>Nivell del cos cinc</a:t>
            </a:r>
          </a:p>
        </p:txBody>
      </p:sp>
      <p:sp>
        <p:nvSpPr>
          <p:cNvPr id="146" name="Número de la diapositiva"/>
          <p:cNvSpPr txBox="1"/>
          <p:nvPr>
            <p:ph type="sldNum" sz="quarter" idx="2"/>
          </p:nvPr>
        </p:nvSpPr>
        <p:spPr>
          <a:xfrm>
            <a:off x="4927600" y="7226300"/>
            <a:ext cx="292100" cy="304800"/>
          </a:xfrm>
          <a:prstGeom prst="rect">
            <a:avLst/>
          </a:prstGeom>
        </p:spPr>
        <p:txBody>
          <a:bodyPr lIns="50800" tIns="50800" rIns="50800" bIns="50800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del títo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 del títol</a:t>
            </a:r>
          </a:p>
        </p:txBody>
      </p:sp>
      <p:sp>
        <p:nvSpPr>
          <p:cNvPr id="21" name="Nivell del cos u…"/>
          <p:cNvSpPr txBox="1"/>
          <p:nvPr>
            <p:ph type="body" idx="1"/>
          </p:nvPr>
        </p:nvSpPr>
        <p:spPr>
          <a:xfrm>
            <a:off x="990600" y="2159000"/>
            <a:ext cx="8178800" cy="4470400"/>
          </a:xfrm>
          <a:prstGeom prst="rect">
            <a:avLst/>
          </a:prstGeom>
        </p:spPr>
        <p:txBody>
          <a:bodyPr/>
          <a:lstStyle>
            <a:lvl1pPr>
              <a:spcBef>
                <a:spcPts val="1800"/>
              </a:spcBef>
            </a:lvl1pPr>
            <a:lvl2pPr>
              <a:spcBef>
                <a:spcPts val="1800"/>
              </a:spcBef>
            </a:lvl2pPr>
            <a:lvl3pPr>
              <a:spcBef>
                <a:spcPts val="1800"/>
              </a:spcBef>
            </a:lvl3pPr>
            <a:lvl4pPr>
              <a:spcBef>
                <a:spcPts val="1800"/>
              </a:spcBef>
            </a:lvl4pPr>
            <a:lvl5pPr>
              <a:spcBef>
                <a:spcPts val="1800"/>
              </a:spcBef>
            </a:lvl5pPr>
          </a:lstStyle>
          <a:p>
            <a:pPr/>
            <a:r>
              <a:t>Nivell del cos u</a:t>
            </a:r>
          </a:p>
          <a:p>
            <a:pPr lvl="1"/>
            <a:r>
              <a:t>Nivell del cos dos</a:t>
            </a:r>
          </a:p>
          <a:p>
            <a:pPr lvl="2"/>
            <a:r>
              <a:t>Nivell del cos tres</a:t>
            </a:r>
          </a:p>
          <a:p>
            <a:pPr lvl="3"/>
            <a:r>
              <a:t>Nivell del cos quatre</a:t>
            </a:r>
          </a:p>
          <a:p>
            <a:pPr lvl="4"/>
            <a:r>
              <a:t>Nivell del cos cinc</a:t>
            </a:r>
          </a:p>
        </p:txBody>
      </p:sp>
      <p:sp>
        <p:nvSpPr>
          <p:cNvPr id="22" name="Número de la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del títo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 del títol</a:t>
            </a:r>
          </a:p>
        </p:txBody>
      </p:sp>
      <p:sp>
        <p:nvSpPr>
          <p:cNvPr id="30" name="Nivell del cos u…"/>
          <p:cNvSpPr txBox="1"/>
          <p:nvPr>
            <p:ph type="body" idx="1"/>
          </p:nvPr>
        </p:nvSpPr>
        <p:spPr>
          <a:xfrm>
            <a:off x="990600" y="2159000"/>
            <a:ext cx="8178800" cy="4470400"/>
          </a:xfrm>
          <a:prstGeom prst="rect">
            <a:avLst/>
          </a:prstGeom>
        </p:spPr>
        <p:txBody>
          <a:bodyPr numCol="2" spcCol="408940" anchor="t"/>
          <a:lstStyle>
            <a:lvl1pPr marL="640422" indent="-386422">
              <a:spcBef>
                <a:spcPts val="3000"/>
              </a:spcBef>
              <a:defRPr sz="2400"/>
            </a:lvl1pPr>
            <a:lvl2pPr marL="983322" indent="-386422">
              <a:spcBef>
                <a:spcPts val="3000"/>
              </a:spcBef>
              <a:defRPr sz="2400"/>
            </a:lvl2pPr>
            <a:lvl3pPr marL="1326222" indent="-386422">
              <a:spcBef>
                <a:spcPts val="3000"/>
              </a:spcBef>
              <a:defRPr sz="2400"/>
            </a:lvl3pPr>
            <a:lvl4pPr marL="1681822" indent="-386422">
              <a:spcBef>
                <a:spcPts val="3000"/>
              </a:spcBef>
              <a:defRPr sz="2400"/>
            </a:lvl4pPr>
            <a:lvl5pPr marL="2024722" indent="-386422">
              <a:spcBef>
                <a:spcPts val="3000"/>
              </a:spcBef>
              <a:defRPr sz="2400"/>
            </a:lvl5pPr>
          </a:lstStyle>
          <a:p>
            <a:pPr/>
            <a:r>
              <a:t>Nivell del cos u</a:t>
            </a:r>
          </a:p>
          <a:p>
            <a:pPr lvl="1"/>
            <a:r>
              <a:t>Nivell del cos dos</a:t>
            </a:r>
          </a:p>
          <a:p>
            <a:pPr lvl="2"/>
            <a:r>
              <a:t>Nivell del cos tres</a:t>
            </a:r>
          </a:p>
          <a:p>
            <a:pPr lvl="3"/>
            <a:r>
              <a:t>Nivell del cos quatre</a:t>
            </a:r>
          </a:p>
          <a:p>
            <a:pPr lvl="4"/>
            <a:r>
              <a:t>Nivell del cos cinc</a:t>
            </a:r>
          </a:p>
        </p:txBody>
      </p:sp>
      <p:sp>
        <p:nvSpPr>
          <p:cNvPr id="31" name="Número de la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Nivell del cos u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Nivell del cos u</a:t>
            </a:r>
          </a:p>
          <a:p>
            <a:pPr lvl="1"/>
            <a:r>
              <a:t>Nivell del cos dos</a:t>
            </a:r>
          </a:p>
          <a:p>
            <a:pPr lvl="2"/>
            <a:r>
              <a:t>Nivell del cos tres</a:t>
            </a:r>
          </a:p>
          <a:p>
            <a:pPr lvl="3"/>
            <a:r>
              <a:t>Nivell del cos quatre</a:t>
            </a:r>
          </a:p>
          <a:p>
            <a:pPr lvl="4"/>
            <a:r>
              <a:t>Nivell del cos cinc</a:t>
            </a:r>
          </a:p>
        </p:txBody>
      </p:sp>
      <p:sp>
        <p:nvSpPr>
          <p:cNvPr id="39" name="Número de la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Número de la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del títo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 del títol</a:t>
            </a:r>
          </a:p>
        </p:txBody>
      </p:sp>
      <p:sp>
        <p:nvSpPr>
          <p:cNvPr id="54" name="Número de la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del títol"/>
          <p:cNvSpPr txBox="1"/>
          <p:nvPr>
            <p:ph type="title"/>
          </p:nvPr>
        </p:nvSpPr>
        <p:spPr>
          <a:xfrm>
            <a:off x="990600" y="2324100"/>
            <a:ext cx="8178800" cy="2971800"/>
          </a:xfrm>
          <a:prstGeom prst="rect">
            <a:avLst/>
          </a:prstGeom>
        </p:spPr>
        <p:txBody>
          <a:bodyPr/>
          <a:lstStyle/>
          <a:p>
            <a:pPr/>
            <a:r>
              <a:t>Text del títol</a:t>
            </a:r>
          </a:p>
        </p:txBody>
      </p:sp>
      <p:sp>
        <p:nvSpPr>
          <p:cNvPr id="62" name="Número de la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Imatge"/>
          <p:cNvSpPr/>
          <p:nvPr>
            <p:ph type="pic" sz="half" idx="13"/>
          </p:nvPr>
        </p:nvSpPr>
        <p:spPr>
          <a:xfrm>
            <a:off x="2489200" y="1536700"/>
            <a:ext cx="5181600" cy="3886200"/>
          </a:xfrm>
          <a:prstGeom prst="rect">
            <a:avLst/>
          </a:prstGeom>
          <a:ln w="25400">
            <a:solidFill>
              <a:srgbClr val="FFFFFF"/>
            </a:solidFill>
          </a:ln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70" name="Text del títol"/>
          <p:cNvSpPr txBox="1"/>
          <p:nvPr>
            <p:ph type="title"/>
          </p:nvPr>
        </p:nvSpPr>
        <p:spPr>
          <a:xfrm>
            <a:off x="990600" y="5753100"/>
            <a:ext cx="8178800" cy="1333500"/>
          </a:xfrm>
          <a:prstGeom prst="rect">
            <a:avLst/>
          </a:prstGeom>
        </p:spPr>
        <p:txBody>
          <a:bodyPr/>
          <a:lstStyle/>
          <a:p>
            <a:pPr/>
            <a:r>
              <a:t>Text del títol</a:t>
            </a:r>
          </a:p>
        </p:txBody>
      </p:sp>
      <p:sp>
        <p:nvSpPr>
          <p:cNvPr id="71" name="Número de la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Imatge"/>
          <p:cNvSpPr/>
          <p:nvPr>
            <p:ph type="pic" sz="half" idx="13"/>
          </p:nvPr>
        </p:nvSpPr>
        <p:spPr>
          <a:xfrm>
            <a:off x="2489200" y="1536700"/>
            <a:ext cx="5181600" cy="3886200"/>
          </a:xfrm>
          <a:prstGeom prst="rect">
            <a:avLst/>
          </a:prstGeom>
          <a:ln w="25400">
            <a:solidFill>
              <a:srgbClr val="FFFFFF"/>
            </a:solidFill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79" name="Text del títol"/>
          <p:cNvSpPr txBox="1"/>
          <p:nvPr>
            <p:ph type="title"/>
          </p:nvPr>
        </p:nvSpPr>
        <p:spPr>
          <a:xfrm>
            <a:off x="990600" y="5753100"/>
            <a:ext cx="8178800" cy="1333500"/>
          </a:xfrm>
          <a:prstGeom prst="rect">
            <a:avLst/>
          </a:prstGeom>
        </p:spPr>
        <p:txBody>
          <a:bodyPr/>
          <a:lstStyle/>
          <a:p>
            <a:pPr/>
            <a:r>
              <a:t>Text del títol</a:t>
            </a:r>
          </a:p>
        </p:txBody>
      </p:sp>
      <p:sp>
        <p:nvSpPr>
          <p:cNvPr id="80" name="Número de la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ivell del cos u…"/>
          <p:cNvSpPr txBox="1"/>
          <p:nvPr>
            <p:ph type="body" idx="1"/>
          </p:nvPr>
        </p:nvSpPr>
        <p:spPr>
          <a:xfrm>
            <a:off x="990600" y="990600"/>
            <a:ext cx="8178800" cy="563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/>
            <a:r>
              <a:t>Nivell del cos u</a:t>
            </a:r>
          </a:p>
          <a:p>
            <a:pPr lvl="1"/>
            <a:r>
              <a:t>Nivell del cos dos</a:t>
            </a:r>
          </a:p>
          <a:p>
            <a:pPr lvl="2"/>
            <a:r>
              <a:t>Nivell del cos tres</a:t>
            </a:r>
          </a:p>
          <a:p>
            <a:pPr lvl="3"/>
            <a:r>
              <a:t>Nivell del cos quatre</a:t>
            </a:r>
          </a:p>
          <a:p>
            <a:pPr lvl="4"/>
            <a:r>
              <a:t>Nivell del cos cinc</a:t>
            </a:r>
          </a:p>
        </p:txBody>
      </p:sp>
      <p:sp>
        <p:nvSpPr>
          <p:cNvPr id="3" name="Text del títol"/>
          <p:cNvSpPr txBox="1"/>
          <p:nvPr>
            <p:ph type="title"/>
          </p:nvPr>
        </p:nvSpPr>
        <p:spPr>
          <a:xfrm>
            <a:off x="990600" y="203200"/>
            <a:ext cx="8178800" cy="190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/>
            <a:r>
              <a:t>Text del títol</a:t>
            </a:r>
          </a:p>
        </p:txBody>
      </p:sp>
      <p:sp>
        <p:nvSpPr>
          <p:cNvPr id="4" name="Número de la diapositiva"/>
          <p:cNvSpPr txBox="1"/>
          <p:nvPr>
            <p:ph type="sldNum" sz="quarter" idx="2"/>
          </p:nvPr>
        </p:nvSpPr>
        <p:spPr>
          <a:xfrm>
            <a:off x="4940300" y="7251700"/>
            <a:ext cx="266700" cy="279400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9pPr>
    </p:titleStyle>
    <p:bodyStyle>
      <a:lvl1pPr marL="698500" marR="0" indent="-444500" algn="l" defTabSz="457200" rtl="0" latinLnBrk="0">
        <a:lnSpc>
          <a:spcPct val="100000"/>
        </a:lnSpc>
        <a:spcBef>
          <a:spcPts val="37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1pPr>
      <a:lvl2pPr marL="1041400" marR="0" indent="-444500" algn="l" defTabSz="457200" rtl="0" latinLnBrk="0">
        <a:lnSpc>
          <a:spcPct val="100000"/>
        </a:lnSpc>
        <a:spcBef>
          <a:spcPts val="37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2pPr>
      <a:lvl3pPr marL="1384300" marR="0" indent="-444500" algn="l" defTabSz="457200" rtl="0" latinLnBrk="0">
        <a:lnSpc>
          <a:spcPct val="100000"/>
        </a:lnSpc>
        <a:spcBef>
          <a:spcPts val="37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3pPr>
      <a:lvl4pPr marL="1739900" marR="0" indent="-444500" algn="l" defTabSz="457200" rtl="0" latinLnBrk="0">
        <a:lnSpc>
          <a:spcPct val="100000"/>
        </a:lnSpc>
        <a:spcBef>
          <a:spcPts val="37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4pPr>
      <a:lvl5pPr marL="2082800" marR="0" indent="-444500" algn="l" defTabSz="457200" rtl="0" latinLnBrk="0">
        <a:lnSpc>
          <a:spcPct val="100000"/>
        </a:lnSpc>
        <a:spcBef>
          <a:spcPts val="37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5pPr>
      <a:lvl6pPr marL="2425700" marR="0" indent="-444500" algn="l" defTabSz="457200" rtl="0" latinLnBrk="0">
        <a:lnSpc>
          <a:spcPct val="100000"/>
        </a:lnSpc>
        <a:spcBef>
          <a:spcPts val="37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6pPr>
      <a:lvl7pPr marL="2768600" marR="0" indent="-444500" algn="l" defTabSz="457200" rtl="0" latinLnBrk="0">
        <a:lnSpc>
          <a:spcPct val="100000"/>
        </a:lnSpc>
        <a:spcBef>
          <a:spcPts val="37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7pPr>
      <a:lvl8pPr marL="3111500" marR="0" indent="-444500" algn="l" defTabSz="457200" rtl="0" latinLnBrk="0">
        <a:lnSpc>
          <a:spcPct val="100000"/>
        </a:lnSpc>
        <a:spcBef>
          <a:spcPts val="37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8pPr>
      <a:lvl9pPr marL="3454400" marR="0" indent="-444500" algn="l" defTabSz="457200" rtl="0" latinLnBrk="0">
        <a:lnSpc>
          <a:spcPct val="100000"/>
        </a:lnSpc>
        <a:spcBef>
          <a:spcPts val="37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9pPr>
    </p:bodyStyle>
    <p:otherStyle>
      <a:lvl1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svalver@gmail.com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8.png"/><Relationship Id="rId3" Type="http://schemas.openxmlformats.org/officeDocument/2006/relationships/image" Target="../media/image8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png"/><Relationship Id="rId3" Type="http://schemas.openxmlformats.org/officeDocument/2006/relationships/image" Target="../media/image22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png"/><Relationship Id="rId3" Type="http://schemas.openxmlformats.org/officeDocument/2006/relationships/image" Target="../media/image22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png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video" Target="../media/media1.mov"/><Relationship Id="rId4" Type="http://schemas.microsoft.com/office/2007/relationships/media" Target="../media/media1.mov"/><Relationship Id="rId5" Type="http://schemas.openxmlformats.org/officeDocument/2006/relationships/image" Target="../media/image28.png"/><Relationship Id="rId6" Type="http://schemas.openxmlformats.org/officeDocument/2006/relationships/video" Target="../media/media2.mov"/><Relationship Id="rId7" Type="http://schemas.microsoft.com/office/2007/relationships/media" Target="../media/media2.mov"/><Relationship Id="rId8" Type="http://schemas.openxmlformats.org/officeDocument/2006/relationships/image" Target="../media/image29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Fick’s First Law  of Diffusion"/>
          <p:cNvSpPr txBox="1"/>
          <p:nvPr>
            <p:ph type="ctrTitle"/>
          </p:nvPr>
        </p:nvSpPr>
        <p:spPr>
          <a:xfrm>
            <a:off x="889000" y="1282700"/>
            <a:ext cx="8178800" cy="2578100"/>
          </a:xfrm>
          <a:prstGeom prst="rect">
            <a:avLst/>
          </a:prstGeom>
        </p:spPr>
        <p:txBody>
          <a:bodyPr/>
          <a:lstStyle/>
          <a:p>
            <a:pPr/>
            <a:r>
              <a:t>Fick’s First Law </a:t>
            </a:r>
          </a:p>
          <a:p>
            <a:pPr/>
            <a:r>
              <a:t>of Diffusion</a:t>
            </a:r>
          </a:p>
        </p:txBody>
      </p:sp>
      <p:sp>
        <p:nvSpPr>
          <p:cNvPr id="156" name="Sergi Valverde…"/>
          <p:cNvSpPr txBox="1"/>
          <p:nvPr>
            <p:ph type="subTitle" sz="quarter" idx="1"/>
          </p:nvPr>
        </p:nvSpPr>
        <p:spPr>
          <a:xfrm>
            <a:off x="990600" y="5130800"/>
            <a:ext cx="8178800" cy="889000"/>
          </a:xfrm>
          <a:prstGeom prst="rect">
            <a:avLst/>
          </a:prstGeom>
        </p:spPr>
        <p:txBody>
          <a:bodyPr/>
          <a:lstStyle/>
          <a:p>
            <a:pPr/>
            <a:r>
              <a:t>Sergi Valverde</a:t>
            </a:r>
          </a:p>
          <a:p>
            <a:pPr/>
            <a:r>
              <a:rPr u="sng">
                <a:hlinkClick r:id="rId2" invalidUrl="" action="" tgtFrame="" tooltip="" history="1" highlightClick="0" endSnd="0"/>
              </a:rPr>
              <a:t>svalver@gmail.com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5300" y="1028700"/>
            <a:ext cx="9156700" cy="613693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424" name="Pràctica 1"/>
          <p:cNvSpPr txBox="1"/>
          <p:nvPr/>
        </p:nvSpPr>
        <p:spPr>
          <a:xfrm>
            <a:off x="373292" y="317500"/>
            <a:ext cx="1828801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Pràctica 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900" y="1193800"/>
            <a:ext cx="4505835" cy="5232400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Dimensions de l’àrea de simulació"/>
          <p:cNvSpPr txBox="1"/>
          <p:nvPr/>
        </p:nvSpPr>
        <p:spPr>
          <a:xfrm>
            <a:off x="373292" y="317500"/>
            <a:ext cx="5930901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Dimensions de l’àrea de simulació</a:t>
            </a:r>
          </a:p>
        </p:txBody>
      </p:sp>
      <p:sp>
        <p:nvSpPr>
          <p:cNvPr id="428" name="Oval"/>
          <p:cNvSpPr/>
          <p:nvPr/>
        </p:nvSpPr>
        <p:spPr>
          <a:xfrm>
            <a:off x="342900" y="2311400"/>
            <a:ext cx="1981200" cy="838200"/>
          </a:xfrm>
          <a:prstGeom prst="ellipse">
            <a:avLst/>
          </a:prstGeom>
          <a:ln w="25400">
            <a:solidFill>
              <a:srgbClr val="FFFC41"/>
            </a:solidFill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429" name="Oval"/>
          <p:cNvSpPr/>
          <p:nvPr/>
        </p:nvSpPr>
        <p:spPr>
          <a:xfrm>
            <a:off x="342900" y="3390900"/>
            <a:ext cx="1981200" cy="838200"/>
          </a:xfrm>
          <a:prstGeom prst="ellipse">
            <a:avLst/>
          </a:prstGeom>
          <a:ln w="25400">
            <a:solidFill>
              <a:srgbClr val="FFFC41"/>
            </a:solidFill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8" grpId="1"/>
      <p:bldP build="whole" bldLvl="1" animBg="1" rev="0" advAuto="0" spid="429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droppedImage.png" descr="droppedImage.png"/>
          <p:cNvPicPr>
            <a:picLocks noChangeAspect="1"/>
          </p:cNvPicPr>
          <p:nvPr/>
        </p:nvPicPr>
        <p:blipFill>
          <a:blip r:embed="rId2">
            <a:alphaModFix amt="50000"/>
            <a:extLst/>
          </a:blip>
          <a:stretch>
            <a:fillRect/>
          </a:stretch>
        </p:blipFill>
        <p:spPr>
          <a:xfrm>
            <a:off x="469900" y="1193800"/>
            <a:ext cx="4505835" cy="5232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95900" y="1219200"/>
            <a:ext cx="4546600" cy="5234274"/>
          </a:xfrm>
          <a:prstGeom prst="rect">
            <a:avLst/>
          </a:prstGeom>
          <a:ln w="12700">
            <a:miter lim="400000"/>
          </a:ln>
        </p:spPr>
      </p:pic>
      <p:sp>
        <p:nvSpPr>
          <p:cNvPr id="433" name="Condicions de Contorn"/>
          <p:cNvSpPr txBox="1"/>
          <p:nvPr/>
        </p:nvSpPr>
        <p:spPr>
          <a:xfrm>
            <a:off x="373292" y="317500"/>
            <a:ext cx="5930901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Condicions de Contorn</a:t>
            </a:r>
          </a:p>
        </p:txBody>
      </p:sp>
      <p:sp>
        <p:nvSpPr>
          <p:cNvPr id="434" name="Oval"/>
          <p:cNvSpPr/>
          <p:nvPr/>
        </p:nvSpPr>
        <p:spPr>
          <a:xfrm>
            <a:off x="7556500" y="3771900"/>
            <a:ext cx="2247900" cy="952500"/>
          </a:xfrm>
          <a:prstGeom prst="ellipse">
            <a:avLst/>
          </a:prstGeom>
          <a:ln w="25400">
            <a:solidFill>
              <a:srgbClr val="FFFC41"/>
            </a:solidFill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3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Apartat 1: Programar en Netlogo la difusió i la llei de Fick (amb condicions de contorn)"/>
          <p:cNvSpPr txBox="1"/>
          <p:nvPr/>
        </p:nvSpPr>
        <p:spPr>
          <a:xfrm>
            <a:off x="454124" y="1130300"/>
            <a:ext cx="9232901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b="1"/>
              <a:t>Apartat 1</a:t>
            </a:r>
            <a:r>
              <a:t>: Programar en Netlogo la difusió i la llei de Fick (amb condicions de contorn)</a:t>
            </a:r>
          </a:p>
        </p:txBody>
      </p:sp>
      <p:sp>
        <p:nvSpPr>
          <p:cNvPr id="437" name="Apartat 2: Estudiar la difusió quan es desactiven condicions de contorn."/>
          <p:cNvSpPr txBox="1"/>
          <p:nvPr/>
        </p:nvSpPr>
        <p:spPr>
          <a:xfrm>
            <a:off x="457200" y="2578100"/>
            <a:ext cx="94107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>
              <a:defRPr sz="3200">
                <a:solidFill>
                  <a:srgbClr val="929292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b="1"/>
              <a:t>Apartat 2:</a:t>
            </a:r>
            <a:r>
              <a:t> Estudiar la difusió quan es desactiven condicions de contorn.</a:t>
            </a:r>
          </a:p>
        </p:txBody>
      </p:sp>
      <p:sp>
        <p:nvSpPr>
          <p:cNvPr id="438" name="Apartat 3: Simular la segmentació simple pintant en vermell patches amb concentració mes gran que un cert llindar (substance &gt;= threshold). Provar diferents thresholds."/>
          <p:cNvSpPr txBox="1"/>
          <p:nvPr/>
        </p:nvSpPr>
        <p:spPr>
          <a:xfrm>
            <a:off x="457200" y="4152900"/>
            <a:ext cx="9410700" cy="19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>
              <a:defRPr sz="3200">
                <a:solidFill>
                  <a:srgbClr val="929292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b="1"/>
              <a:t>Apartat 3:</a:t>
            </a:r>
            <a:r>
              <a:t> Simular la segmentació simple pintant en vermell patches amb concentració mes gran que un cert llindar (substance &gt;= threshold). Provar diferents thresholds.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radient.png" descr="gradient.png"/>
          <p:cNvPicPr>
            <a:picLocks noChangeAspect="1"/>
          </p:cNvPicPr>
          <p:nvPr/>
        </p:nvPicPr>
        <p:blipFill>
          <a:blip r:embed="rId2">
            <a:alphaModFix amt="60000"/>
            <a:extLst/>
          </a:blip>
          <a:stretch>
            <a:fillRect/>
          </a:stretch>
        </p:blipFill>
        <p:spPr>
          <a:xfrm>
            <a:off x="2822424" y="2070099"/>
            <a:ext cx="4813301" cy="4422221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patches-own"/>
          <p:cNvSpPr txBox="1"/>
          <p:nvPr/>
        </p:nvSpPr>
        <p:spPr>
          <a:xfrm>
            <a:off x="457055" y="285750"/>
            <a:ext cx="2933701" cy="58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patches-own</a:t>
            </a:r>
          </a:p>
        </p:txBody>
      </p:sp>
      <p:sp>
        <p:nvSpPr>
          <p:cNvPr id="442" name="patches-own [substance]"/>
          <p:cNvSpPr txBox="1"/>
          <p:nvPr/>
        </p:nvSpPr>
        <p:spPr>
          <a:xfrm>
            <a:off x="2171555" y="996950"/>
            <a:ext cx="43434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patches-own [substance] </a:t>
            </a:r>
          </a:p>
        </p:txBody>
      </p:sp>
      <p:sp>
        <p:nvSpPr>
          <p:cNvPr id="443" name="Línia"/>
          <p:cNvSpPr/>
          <p:nvPr/>
        </p:nvSpPr>
        <p:spPr>
          <a:xfrm flipV="1">
            <a:off x="5234731" y="1576300"/>
            <a:ext cx="1" cy="2326023"/>
          </a:xfrm>
          <a:prstGeom prst="line">
            <a:avLst/>
          </a:prstGeom>
          <a:ln w="38100">
            <a:solidFill>
              <a:srgbClr val="FFFFF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444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9700" y="3657600"/>
            <a:ext cx="2565400" cy="1143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88900" dist="635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atch x y"/>
          <p:cNvSpPr txBox="1"/>
          <p:nvPr/>
        </p:nvSpPr>
        <p:spPr>
          <a:xfrm>
            <a:off x="4940155" y="2476500"/>
            <a:ext cx="1752601" cy="571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>
                <a:solidFill>
                  <a:srgbClr val="E392FE"/>
                </a:solidFill>
              </a:rPr>
              <a:t>patch</a:t>
            </a:r>
            <a:r>
              <a:t> </a:t>
            </a:r>
            <a:r>
              <a:rPr i="1"/>
              <a:t>x y</a:t>
            </a:r>
          </a:p>
        </p:txBody>
      </p:sp>
      <p:sp>
        <p:nvSpPr>
          <p:cNvPr id="447" name="Accessing Patches (1)"/>
          <p:cNvSpPr txBox="1"/>
          <p:nvPr/>
        </p:nvSpPr>
        <p:spPr>
          <a:xfrm>
            <a:off x="457055" y="298450"/>
            <a:ext cx="40259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Accessing Patches (1)</a:t>
            </a:r>
          </a:p>
        </p:txBody>
      </p:sp>
      <p:sp>
        <p:nvSpPr>
          <p:cNvPr id="448" name="[substance] of patch 0 0"/>
          <p:cNvSpPr txBox="1"/>
          <p:nvPr/>
        </p:nvSpPr>
        <p:spPr>
          <a:xfrm>
            <a:off x="5372100" y="3530600"/>
            <a:ext cx="4165600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[substance] </a:t>
            </a:r>
            <a:r>
              <a:rPr>
                <a:solidFill>
                  <a:srgbClr val="E392FE"/>
                </a:solidFill>
              </a:rPr>
              <a:t>of patch</a:t>
            </a:r>
            <a:r>
              <a:t> </a:t>
            </a:r>
            <a:r>
              <a:rPr>
                <a:solidFill>
                  <a:srgbClr val="FF8C82"/>
                </a:solidFill>
              </a:rPr>
              <a:t>0 0</a:t>
            </a:r>
          </a:p>
        </p:txBody>
      </p:sp>
      <p:pic>
        <p:nvPicPr>
          <p:cNvPr id="449" name="gradient.png" descr="gradient.png"/>
          <p:cNvPicPr>
            <a:picLocks noChangeAspect="1"/>
          </p:cNvPicPr>
          <p:nvPr/>
        </p:nvPicPr>
        <p:blipFill>
          <a:blip r:embed="rId3">
            <a:alphaModFix amt="70000"/>
            <a:extLst/>
          </a:blip>
          <a:stretch>
            <a:fillRect/>
          </a:stretch>
        </p:blipFill>
        <p:spPr>
          <a:xfrm>
            <a:off x="752324" y="1828799"/>
            <a:ext cx="3975101" cy="3652124"/>
          </a:xfrm>
          <a:prstGeom prst="rect">
            <a:avLst/>
          </a:prstGeom>
          <a:ln w="12700">
            <a:miter lim="400000"/>
          </a:ln>
        </p:spPr>
      </p:pic>
      <p:sp>
        <p:nvSpPr>
          <p:cNvPr id="450" name="Rectangle"/>
          <p:cNvSpPr/>
          <p:nvPr/>
        </p:nvSpPr>
        <p:spPr>
          <a:xfrm>
            <a:off x="2387600" y="3340100"/>
            <a:ext cx="774700" cy="749300"/>
          </a:xfrm>
          <a:prstGeom prst="rect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grpSp>
        <p:nvGrpSpPr>
          <p:cNvPr id="455" name="Grup"/>
          <p:cNvGrpSpPr/>
          <p:nvPr/>
        </p:nvGrpSpPr>
        <p:grpSpPr>
          <a:xfrm>
            <a:off x="304800" y="1073150"/>
            <a:ext cx="2667000" cy="2863850"/>
            <a:chOff x="0" y="0"/>
            <a:chExt cx="2667000" cy="2863850"/>
          </a:xfrm>
        </p:grpSpPr>
        <p:sp>
          <p:nvSpPr>
            <p:cNvPr id="451" name="x"/>
            <p:cNvSpPr txBox="1"/>
            <p:nvPr/>
          </p:nvSpPr>
          <p:spPr>
            <a:xfrm>
              <a:off x="2286000" y="0"/>
              <a:ext cx="381000" cy="558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i="1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pPr>
                <a:defRPr i="0"/>
              </a:pPr>
              <a:r>
                <a:rPr i="1"/>
                <a:t>x</a:t>
              </a:r>
            </a:p>
          </p:txBody>
        </p:sp>
        <p:sp>
          <p:nvSpPr>
            <p:cNvPr id="452" name="y"/>
            <p:cNvSpPr txBox="1"/>
            <p:nvPr/>
          </p:nvSpPr>
          <p:spPr>
            <a:xfrm>
              <a:off x="0" y="2305050"/>
              <a:ext cx="381000" cy="558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i="1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pPr>
                <a:defRPr i="0"/>
              </a:pPr>
              <a:r>
                <a:rPr i="1"/>
                <a:t>y</a:t>
              </a:r>
            </a:p>
          </p:txBody>
        </p:sp>
        <p:sp>
          <p:nvSpPr>
            <p:cNvPr id="453" name="Línia"/>
            <p:cNvSpPr/>
            <p:nvPr/>
          </p:nvSpPr>
          <p:spPr>
            <a:xfrm flipV="1">
              <a:off x="2466130" y="604750"/>
              <a:ext cx="1" cy="1593527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54" name="Línia"/>
            <p:cNvSpPr/>
            <p:nvPr/>
          </p:nvSpPr>
          <p:spPr>
            <a:xfrm flipH="1">
              <a:off x="320848" y="2673669"/>
              <a:ext cx="1676201" cy="1638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456" name="Línia"/>
          <p:cNvSpPr/>
          <p:nvPr/>
        </p:nvSpPr>
        <p:spPr>
          <a:xfrm>
            <a:off x="2793406" y="3808681"/>
            <a:ext cx="2368613" cy="4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57" name="Línia"/>
          <p:cNvSpPr/>
          <p:nvPr/>
        </p:nvSpPr>
        <p:spPr>
          <a:xfrm>
            <a:off x="3207994" y="2993961"/>
            <a:ext cx="2374901" cy="444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580" y="0"/>
                </a:moveTo>
                <a:lnTo>
                  <a:pt x="21600" y="21561"/>
                </a:lnTo>
                <a:lnTo>
                  <a:pt x="0" y="21600"/>
                </a:lnTo>
              </a:path>
            </a:pathLst>
          </a:custGeom>
          <a:ln w="50800">
            <a:solidFill>
              <a:srgbClr val="51515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56" grpId="6"/>
      <p:bldP build="whole" bldLvl="1" animBg="1" rev="0" advAuto="0" spid="446" grpId="3"/>
      <p:bldP build="whole" bldLvl="1" animBg="1" rev="0" advAuto="0" spid="448" grpId="5"/>
      <p:bldP build="whole" bldLvl="1" animBg="1" rev="0" advAuto="0" spid="455" grpId="2"/>
      <p:bldP build="whole" bldLvl="1" animBg="1" rev="0" advAuto="0" spid="450" grpId="1"/>
      <p:bldP build="whole" bldLvl="1" animBg="1" rev="0" advAuto="0" spid="457" grpId="4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Apartat 1"/>
          <p:cNvSpPr txBox="1"/>
          <p:nvPr/>
        </p:nvSpPr>
        <p:spPr>
          <a:xfrm>
            <a:off x="373292" y="317500"/>
            <a:ext cx="2806701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Apartat 1</a:t>
            </a:r>
          </a:p>
        </p:txBody>
      </p:sp>
      <p:sp>
        <p:nvSpPr>
          <p:cNvPr id="462" name="patches-own [ substance deltax deltay  ]…"/>
          <p:cNvSpPr txBox="1"/>
          <p:nvPr/>
        </p:nvSpPr>
        <p:spPr>
          <a:xfrm>
            <a:off x="469900" y="1181100"/>
            <a:ext cx="7416800" cy="469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>
                <a:solidFill>
                  <a:srgbClr val="77BB41"/>
                </a:solidFill>
              </a:rPr>
              <a:t>patches-own</a:t>
            </a:r>
            <a:r>
              <a:t> [ substance deltax deltay  ]</a:t>
            </a:r>
          </a:p>
          <a:p>
            <a:pPr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</a:p>
          <a:p>
            <a:pPr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>
                <a:solidFill>
                  <a:srgbClr val="77BB41"/>
                </a:solidFill>
              </a:rPr>
              <a:t>to</a:t>
            </a:r>
            <a:r>
              <a:t> setup</a:t>
            </a:r>
          </a:p>
          <a:p>
            <a:pPr>
              <a:defRPr sz="2400">
                <a:solidFill>
                  <a:srgbClr val="94E3FE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   clear-all</a:t>
            </a:r>
          </a:p>
          <a:p>
            <a:pPr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   </a:t>
            </a:r>
            <a:r>
              <a:rPr>
                <a:solidFill>
                  <a:srgbClr val="94E3FE"/>
                </a:solidFill>
              </a:rPr>
              <a:t>ask</a:t>
            </a:r>
            <a:r>
              <a:t> </a:t>
            </a:r>
            <a:r>
              <a:rPr>
                <a:solidFill>
                  <a:srgbClr val="E392FE"/>
                </a:solidFill>
              </a:rPr>
              <a:t>patch</a:t>
            </a:r>
            <a:r>
              <a:t> </a:t>
            </a:r>
            <a:r>
              <a:rPr>
                <a:solidFill>
                  <a:srgbClr val="FF6251"/>
                </a:solidFill>
              </a:rPr>
              <a:t>0 0</a:t>
            </a:r>
            <a:r>
              <a:t> </a:t>
            </a:r>
          </a:p>
          <a:p>
            <a:pPr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   [</a:t>
            </a:r>
          </a:p>
          <a:p>
            <a:pPr lvl="2" indent="5334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>
                <a:solidFill>
                  <a:srgbClr val="94E3FE"/>
                </a:solidFill>
              </a:rPr>
              <a:t>set</a:t>
            </a:r>
            <a:r>
              <a:t> substance max-substance</a:t>
            </a:r>
          </a:p>
          <a:p>
            <a:pPr lvl="1" indent="2667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]</a:t>
            </a:r>
          </a:p>
          <a:p>
            <a:pPr lvl="1" indent="2667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>
                <a:solidFill>
                  <a:srgbClr val="94E3FE"/>
                </a:solidFill>
              </a:rPr>
              <a:t>ask</a:t>
            </a:r>
            <a:r>
              <a:t> </a:t>
            </a:r>
            <a:r>
              <a:rPr>
                <a:solidFill>
                  <a:srgbClr val="E392FE"/>
                </a:solidFill>
              </a:rPr>
              <a:t>patches</a:t>
            </a:r>
          </a:p>
          <a:p>
            <a:pPr lvl="1" indent="2667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[</a:t>
            </a:r>
          </a:p>
          <a:p>
            <a:pPr lvl="1" indent="2667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   </a:t>
            </a:r>
            <a:r>
              <a:rPr>
                <a:solidFill>
                  <a:srgbClr val="94E3FE"/>
                </a:solidFill>
              </a:rPr>
              <a:t>set</a:t>
            </a:r>
            <a:r>
              <a:t> </a:t>
            </a:r>
            <a:r>
              <a:rPr>
                <a:solidFill>
                  <a:srgbClr val="E392FE"/>
                </a:solidFill>
              </a:rPr>
              <a:t>pcolor</a:t>
            </a:r>
            <a:r>
              <a:t> </a:t>
            </a:r>
            <a:r>
              <a:rPr>
                <a:solidFill>
                  <a:srgbClr val="E392FE"/>
                </a:solidFill>
              </a:rPr>
              <a:t>scale-color</a:t>
            </a:r>
            <a:r>
              <a:t> </a:t>
            </a:r>
            <a:r>
              <a:rPr>
                <a:solidFill>
                  <a:srgbClr val="FF6251"/>
                </a:solidFill>
              </a:rPr>
              <a:t>red</a:t>
            </a:r>
            <a:r>
              <a:t> substance </a:t>
            </a:r>
            <a:r>
              <a:rPr>
                <a:solidFill>
                  <a:srgbClr val="E63B7A"/>
                </a:solidFill>
              </a:rPr>
              <a:t>0</a:t>
            </a:r>
            <a:r>
              <a:t> max-substance</a:t>
            </a:r>
          </a:p>
          <a:p>
            <a:pPr lvl="1" indent="2667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]</a:t>
            </a:r>
          </a:p>
          <a:p>
            <a:pPr>
              <a:defRPr sz="2400">
                <a:solidFill>
                  <a:srgbClr val="77BB41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end</a:t>
            </a:r>
          </a:p>
        </p:txBody>
      </p:sp>
      <p:pic>
        <p:nvPicPr>
          <p:cNvPr id="463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55973" y="1447800"/>
            <a:ext cx="2794001" cy="2967639"/>
          </a:xfrm>
          <a:prstGeom prst="rect">
            <a:avLst/>
          </a:prstGeom>
          <a:ln w="12700">
            <a:miter lim="400000"/>
          </a:ln>
        </p:spPr>
      </p:pic>
      <p:pic>
        <p:nvPicPr>
          <p:cNvPr id="464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86400" y="419100"/>
            <a:ext cx="1371600" cy="724989"/>
          </a:xfrm>
          <a:prstGeom prst="rect">
            <a:avLst/>
          </a:prstGeom>
          <a:ln w="12700">
            <a:miter lim="400000"/>
          </a:ln>
        </p:spPr>
      </p:pic>
      <p:pic>
        <p:nvPicPr>
          <p:cNvPr id="465" name="droppedImage.png" descr="dropped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24700" y="279400"/>
            <a:ext cx="2605344" cy="1003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to go…"/>
          <p:cNvSpPr txBox="1"/>
          <p:nvPr/>
        </p:nvSpPr>
        <p:spPr>
          <a:xfrm>
            <a:off x="444500" y="711200"/>
            <a:ext cx="7416800" cy="3632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>
                <a:solidFill>
                  <a:srgbClr val="77BB41"/>
                </a:solidFill>
              </a:rPr>
              <a:t>to</a:t>
            </a:r>
            <a:r>
              <a:t> go</a:t>
            </a:r>
          </a:p>
          <a:p>
            <a:pPr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   </a:t>
            </a:r>
            <a:r>
              <a:rPr>
                <a:solidFill>
                  <a:srgbClr val="94E3FE"/>
                </a:solidFill>
              </a:rPr>
              <a:t>ask</a:t>
            </a:r>
            <a:r>
              <a:t> </a:t>
            </a:r>
            <a:r>
              <a:rPr>
                <a:solidFill>
                  <a:srgbClr val="E392FE"/>
                </a:solidFill>
              </a:rPr>
              <a:t>patch</a:t>
            </a:r>
            <a:r>
              <a:t> </a:t>
            </a:r>
            <a:r>
              <a:rPr>
                <a:solidFill>
                  <a:srgbClr val="FF6251"/>
                </a:solidFill>
              </a:rPr>
              <a:t>0 0</a:t>
            </a:r>
            <a:r>
              <a:t> </a:t>
            </a:r>
          </a:p>
          <a:p>
            <a:pPr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   [</a:t>
            </a:r>
          </a:p>
          <a:p>
            <a:pPr lvl="2" indent="5334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>
                <a:solidFill>
                  <a:srgbClr val="94E3FE"/>
                </a:solidFill>
              </a:rPr>
              <a:t>set</a:t>
            </a:r>
            <a:r>
              <a:t> substance substance + external-source</a:t>
            </a:r>
          </a:p>
          <a:p>
            <a:pPr lvl="1" indent="2667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]</a:t>
            </a:r>
          </a:p>
          <a:p>
            <a:pPr lvl="1" indent="2667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>
                <a:solidFill>
                  <a:srgbClr val="94E3FE"/>
                </a:solidFill>
              </a:rPr>
              <a:t>ask</a:t>
            </a:r>
            <a:r>
              <a:t> </a:t>
            </a:r>
            <a:r>
              <a:rPr>
                <a:solidFill>
                  <a:srgbClr val="E392FE"/>
                </a:solidFill>
              </a:rPr>
              <a:t>patches</a:t>
            </a:r>
          </a:p>
          <a:p>
            <a:pPr lvl="1" indent="2667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[</a:t>
            </a:r>
          </a:p>
          <a:p>
            <a:pPr lvl="1" indent="2667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   </a:t>
            </a:r>
            <a:r>
              <a:rPr>
                <a:solidFill>
                  <a:srgbClr val="94E3FE"/>
                </a:solidFill>
              </a:rPr>
              <a:t>set</a:t>
            </a:r>
            <a:r>
              <a:t> </a:t>
            </a:r>
            <a:r>
              <a:rPr>
                <a:solidFill>
                  <a:srgbClr val="E392FE"/>
                </a:solidFill>
              </a:rPr>
              <a:t>pcolor</a:t>
            </a:r>
            <a:r>
              <a:t> </a:t>
            </a:r>
            <a:r>
              <a:rPr>
                <a:solidFill>
                  <a:srgbClr val="E392FE"/>
                </a:solidFill>
              </a:rPr>
              <a:t>scale-color</a:t>
            </a:r>
            <a:r>
              <a:t> </a:t>
            </a:r>
            <a:r>
              <a:rPr>
                <a:solidFill>
                  <a:srgbClr val="FF6251"/>
                </a:solidFill>
              </a:rPr>
              <a:t>red</a:t>
            </a:r>
            <a:r>
              <a:t> substance </a:t>
            </a:r>
            <a:r>
              <a:rPr>
                <a:solidFill>
                  <a:srgbClr val="E63B7A"/>
                </a:solidFill>
              </a:rPr>
              <a:t>0</a:t>
            </a:r>
            <a:r>
              <a:t> max-substance</a:t>
            </a:r>
          </a:p>
          <a:p>
            <a:pPr lvl="1" indent="2667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]</a:t>
            </a:r>
          </a:p>
          <a:p>
            <a:pPr>
              <a:defRPr sz="2400">
                <a:solidFill>
                  <a:srgbClr val="77BB41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end</a:t>
            </a:r>
          </a:p>
        </p:txBody>
      </p:sp>
      <p:pic>
        <p:nvPicPr>
          <p:cNvPr id="470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58000" y="368300"/>
            <a:ext cx="2591859" cy="100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40300" y="406400"/>
            <a:ext cx="1727200" cy="939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to go…"/>
          <p:cNvSpPr txBox="1"/>
          <p:nvPr/>
        </p:nvSpPr>
        <p:spPr>
          <a:xfrm>
            <a:off x="571500" y="368300"/>
            <a:ext cx="7416800" cy="614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>
                <a:solidFill>
                  <a:srgbClr val="77BB41"/>
                </a:solidFill>
              </a:rPr>
              <a:t>to</a:t>
            </a:r>
            <a:r>
              <a:t> go</a:t>
            </a:r>
          </a:p>
          <a:p>
            <a:pPr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   </a:t>
            </a:r>
            <a:r>
              <a:rPr>
                <a:solidFill>
                  <a:srgbClr val="94E3FE"/>
                </a:solidFill>
              </a:rPr>
              <a:t>ask</a:t>
            </a:r>
            <a:r>
              <a:t> </a:t>
            </a:r>
            <a:r>
              <a:rPr>
                <a:solidFill>
                  <a:srgbClr val="E392FE"/>
                </a:solidFill>
              </a:rPr>
              <a:t>patch</a:t>
            </a:r>
            <a:r>
              <a:t> </a:t>
            </a:r>
            <a:r>
              <a:rPr>
                <a:solidFill>
                  <a:srgbClr val="FF6251"/>
                </a:solidFill>
              </a:rPr>
              <a:t>0 0</a:t>
            </a:r>
            <a:r>
              <a:t> </a:t>
            </a:r>
          </a:p>
          <a:p>
            <a:pPr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   [</a:t>
            </a:r>
          </a:p>
          <a:p>
            <a:pPr lvl="2" indent="5334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>
                <a:solidFill>
                  <a:srgbClr val="94E3FE"/>
                </a:solidFill>
              </a:rPr>
              <a:t>set</a:t>
            </a:r>
            <a:r>
              <a:t> substance substance + external-source</a:t>
            </a:r>
          </a:p>
          <a:p>
            <a:pPr lvl="1" indent="2667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]</a:t>
            </a:r>
          </a:p>
          <a:p>
            <a:pPr lvl="1" indent="2667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>
                <a:solidFill>
                  <a:srgbClr val="94E3FE"/>
                </a:solidFill>
              </a:rPr>
              <a:t>ask</a:t>
            </a:r>
            <a:r>
              <a:t> </a:t>
            </a:r>
            <a:r>
              <a:rPr>
                <a:solidFill>
                  <a:srgbClr val="E392FE"/>
                </a:solidFill>
              </a:rPr>
              <a:t>patches</a:t>
            </a:r>
          </a:p>
          <a:p>
            <a:pPr lvl="1" indent="2667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[</a:t>
            </a:r>
          </a:p>
          <a:p>
            <a:pPr lvl="1" indent="2667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   </a:t>
            </a:r>
            <a:r>
              <a:rPr>
                <a:solidFill>
                  <a:srgbClr val="94E3FE"/>
                </a:solidFill>
              </a:rPr>
              <a:t>set</a:t>
            </a:r>
            <a:r>
              <a:t> </a:t>
            </a:r>
            <a:r>
              <a:rPr>
                <a:solidFill>
                  <a:srgbClr val="E392FE"/>
                </a:solidFill>
              </a:rPr>
              <a:t>pcolor</a:t>
            </a:r>
            <a:r>
              <a:t> </a:t>
            </a:r>
            <a:r>
              <a:rPr>
                <a:solidFill>
                  <a:srgbClr val="E392FE"/>
                </a:solidFill>
              </a:rPr>
              <a:t>scale-color</a:t>
            </a:r>
            <a:r>
              <a:t> </a:t>
            </a:r>
            <a:r>
              <a:rPr>
                <a:solidFill>
                  <a:srgbClr val="FF6251"/>
                </a:solidFill>
              </a:rPr>
              <a:t>red</a:t>
            </a:r>
            <a:r>
              <a:t> substance </a:t>
            </a:r>
            <a:r>
              <a:rPr>
                <a:solidFill>
                  <a:srgbClr val="E63B7A"/>
                </a:solidFill>
              </a:rPr>
              <a:t>0</a:t>
            </a:r>
            <a:r>
              <a:t> max-substance</a:t>
            </a:r>
          </a:p>
          <a:p>
            <a:pPr lvl="1" indent="2667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]</a:t>
            </a:r>
          </a:p>
          <a:p>
            <a:pPr lvl="1" indent="2667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>
                <a:solidFill>
                  <a:srgbClr val="94E3FE"/>
                </a:solidFill>
              </a:rPr>
              <a:t>clear-plot</a:t>
            </a:r>
            <a:endParaRPr>
              <a:solidFill>
                <a:srgbClr val="94E3FE"/>
              </a:solidFill>
            </a:endParaRPr>
          </a:p>
          <a:p>
            <a:pPr lvl="1" indent="2667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>
                <a:solidFill>
                  <a:srgbClr val="94E3FE"/>
                </a:solidFill>
              </a:rPr>
              <a:t>let i 0 </a:t>
            </a:r>
            <a:endParaRPr>
              <a:solidFill>
                <a:srgbClr val="94E3FE"/>
              </a:solidFill>
            </a:endParaRPr>
          </a:p>
          <a:p>
            <a:pPr lvl="1" indent="2667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>
                <a:solidFill>
                  <a:srgbClr val="94E3FE"/>
                </a:solidFill>
              </a:rPr>
              <a:t>while </a:t>
            </a:r>
            <a:r>
              <a:t>[  i &lt; </a:t>
            </a:r>
            <a:r>
              <a:rPr>
                <a:solidFill>
                  <a:srgbClr val="E392FE"/>
                </a:solidFill>
              </a:rPr>
              <a:t>max-pxcor </a:t>
            </a:r>
            <a:r>
              <a:t>]</a:t>
            </a:r>
          </a:p>
          <a:p>
            <a:pPr lvl="1" indent="2667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[</a:t>
            </a:r>
          </a:p>
          <a:p>
            <a:pPr lvl="2" indent="5334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>
                <a:solidFill>
                  <a:srgbClr val="94E3FE"/>
                </a:solidFill>
              </a:rPr>
              <a:t>plotxy </a:t>
            </a:r>
            <a:r>
              <a:t>i [substance] </a:t>
            </a:r>
            <a:r>
              <a:rPr>
                <a:solidFill>
                  <a:srgbClr val="E392FE"/>
                </a:solidFill>
              </a:rPr>
              <a:t>of patch </a:t>
            </a:r>
            <a:r>
              <a:t>i </a:t>
            </a:r>
            <a:r>
              <a:rPr>
                <a:solidFill>
                  <a:srgbClr val="FF6251"/>
                </a:solidFill>
              </a:rPr>
              <a:t>0</a:t>
            </a:r>
            <a:endParaRPr>
              <a:solidFill>
                <a:srgbClr val="FF6251"/>
              </a:solidFill>
            </a:endParaRPr>
          </a:p>
          <a:p>
            <a:pPr lvl="2" indent="5334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>
                <a:solidFill>
                  <a:srgbClr val="94E3FE"/>
                </a:solidFill>
              </a:rPr>
              <a:t>set </a:t>
            </a:r>
            <a:r>
              <a:t>i i + </a:t>
            </a:r>
            <a:r>
              <a:rPr>
                <a:solidFill>
                  <a:srgbClr val="FF6251"/>
                </a:solidFill>
                <a:latin typeface="Helvetica"/>
                <a:ea typeface="Helvetica"/>
                <a:cs typeface="Helvetica"/>
                <a:sym typeface="Helvetica"/>
              </a:rPr>
              <a:t>1</a:t>
            </a:r>
          </a:p>
          <a:p>
            <a:pPr lvl="1" indent="2667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]</a:t>
            </a:r>
          </a:p>
          <a:p>
            <a:pPr>
              <a:defRPr sz="2400">
                <a:solidFill>
                  <a:srgbClr val="77BB41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end</a:t>
            </a:r>
          </a:p>
        </p:txBody>
      </p:sp>
      <p:pic>
        <p:nvPicPr>
          <p:cNvPr id="476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16700" y="304800"/>
            <a:ext cx="3314700" cy="23648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to go…"/>
          <p:cNvSpPr txBox="1"/>
          <p:nvPr/>
        </p:nvSpPr>
        <p:spPr>
          <a:xfrm>
            <a:off x="596900" y="393700"/>
            <a:ext cx="7416800" cy="650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>
                <a:solidFill>
                  <a:srgbClr val="77BB41"/>
                </a:solidFill>
              </a:rPr>
              <a:t>to</a:t>
            </a:r>
            <a:r>
              <a:t> go</a:t>
            </a:r>
          </a:p>
          <a:p>
            <a:pPr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   diffusion</a:t>
            </a:r>
          </a:p>
          <a:p>
            <a:pPr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   </a:t>
            </a:r>
            <a:r>
              <a:rPr>
                <a:solidFill>
                  <a:srgbClr val="94E3FE"/>
                </a:solidFill>
              </a:rPr>
              <a:t>ask</a:t>
            </a:r>
            <a:r>
              <a:t> </a:t>
            </a:r>
            <a:r>
              <a:rPr>
                <a:solidFill>
                  <a:srgbClr val="E392FE"/>
                </a:solidFill>
              </a:rPr>
              <a:t>patch</a:t>
            </a:r>
            <a:r>
              <a:t> </a:t>
            </a:r>
            <a:r>
              <a:rPr>
                <a:solidFill>
                  <a:srgbClr val="FF6251"/>
                </a:solidFill>
              </a:rPr>
              <a:t>0 0</a:t>
            </a:r>
            <a:r>
              <a:t> </a:t>
            </a:r>
          </a:p>
          <a:p>
            <a:pPr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   [</a:t>
            </a:r>
          </a:p>
          <a:p>
            <a:pPr lvl="2" indent="5334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>
                <a:solidFill>
                  <a:srgbClr val="94E3FE"/>
                </a:solidFill>
              </a:rPr>
              <a:t>set</a:t>
            </a:r>
            <a:r>
              <a:t> substance substance + external-source</a:t>
            </a:r>
          </a:p>
          <a:p>
            <a:pPr lvl="1" indent="2667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]</a:t>
            </a:r>
          </a:p>
          <a:p>
            <a:pPr lvl="1" indent="2667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>
                <a:solidFill>
                  <a:srgbClr val="94E3FE"/>
                </a:solidFill>
              </a:rPr>
              <a:t>ask</a:t>
            </a:r>
            <a:r>
              <a:t> </a:t>
            </a:r>
            <a:r>
              <a:rPr>
                <a:solidFill>
                  <a:srgbClr val="E392FE"/>
                </a:solidFill>
              </a:rPr>
              <a:t>patches</a:t>
            </a:r>
          </a:p>
          <a:p>
            <a:pPr lvl="1" indent="2667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[</a:t>
            </a:r>
          </a:p>
          <a:p>
            <a:pPr lvl="1" indent="2667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   </a:t>
            </a:r>
            <a:r>
              <a:rPr>
                <a:solidFill>
                  <a:srgbClr val="94E3FE"/>
                </a:solidFill>
              </a:rPr>
              <a:t>set</a:t>
            </a:r>
            <a:r>
              <a:t> </a:t>
            </a:r>
            <a:r>
              <a:rPr>
                <a:solidFill>
                  <a:srgbClr val="E392FE"/>
                </a:solidFill>
              </a:rPr>
              <a:t>pcolor</a:t>
            </a:r>
            <a:r>
              <a:t> </a:t>
            </a:r>
            <a:r>
              <a:rPr>
                <a:solidFill>
                  <a:srgbClr val="E392FE"/>
                </a:solidFill>
              </a:rPr>
              <a:t>scale-color</a:t>
            </a:r>
            <a:r>
              <a:t> </a:t>
            </a:r>
            <a:r>
              <a:rPr>
                <a:solidFill>
                  <a:srgbClr val="FF6251"/>
                </a:solidFill>
              </a:rPr>
              <a:t>red</a:t>
            </a:r>
            <a:r>
              <a:t> substance </a:t>
            </a:r>
            <a:r>
              <a:rPr>
                <a:solidFill>
                  <a:srgbClr val="E63B7A"/>
                </a:solidFill>
              </a:rPr>
              <a:t>0</a:t>
            </a:r>
            <a:r>
              <a:t> max-substance</a:t>
            </a:r>
          </a:p>
          <a:p>
            <a:pPr lvl="1" indent="2667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]</a:t>
            </a:r>
          </a:p>
          <a:p>
            <a:pPr lvl="1" indent="2667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>
                <a:solidFill>
                  <a:srgbClr val="94E3FE"/>
                </a:solidFill>
              </a:rPr>
              <a:t>clear-plot</a:t>
            </a:r>
            <a:endParaRPr>
              <a:solidFill>
                <a:srgbClr val="94E3FE"/>
              </a:solidFill>
            </a:endParaRPr>
          </a:p>
          <a:p>
            <a:pPr lvl="1" indent="2667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>
                <a:solidFill>
                  <a:srgbClr val="94E3FE"/>
                </a:solidFill>
              </a:rPr>
              <a:t>let i 0 </a:t>
            </a:r>
            <a:endParaRPr>
              <a:solidFill>
                <a:srgbClr val="94E3FE"/>
              </a:solidFill>
            </a:endParaRPr>
          </a:p>
          <a:p>
            <a:pPr lvl="1" indent="2667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>
                <a:solidFill>
                  <a:srgbClr val="94E3FE"/>
                </a:solidFill>
              </a:rPr>
              <a:t>while </a:t>
            </a:r>
            <a:r>
              <a:t>[  i &lt; </a:t>
            </a:r>
            <a:r>
              <a:rPr>
                <a:solidFill>
                  <a:srgbClr val="E392FE"/>
                </a:solidFill>
              </a:rPr>
              <a:t>max-pxcor </a:t>
            </a:r>
            <a:r>
              <a:t>]</a:t>
            </a:r>
          </a:p>
          <a:p>
            <a:pPr lvl="1" indent="2667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[</a:t>
            </a:r>
          </a:p>
          <a:p>
            <a:pPr lvl="2" indent="5334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>
                <a:solidFill>
                  <a:srgbClr val="94E3FE"/>
                </a:solidFill>
              </a:rPr>
              <a:t>plotxy </a:t>
            </a:r>
            <a:r>
              <a:t>i [substance] </a:t>
            </a:r>
            <a:r>
              <a:rPr>
                <a:solidFill>
                  <a:srgbClr val="E392FE"/>
                </a:solidFill>
              </a:rPr>
              <a:t>of patch </a:t>
            </a:r>
            <a:r>
              <a:t>i </a:t>
            </a:r>
            <a:r>
              <a:rPr>
                <a:solidFill>
                  <a:srgbClr val="FF6251"/>
                </a:solidFill>
              </a:rPr>
              <a:t>0</a:t>
            </a:r>
            <a:endParaRPr>
              <a:solidFill>
                <a:srgbClr val="FF6251"/>
              </a:solidFill>
            </a:endParaRPr>
          </a:p>
          <a:p>
            <a:pPr lvl="2" indent="5334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>
                <a:solidFill>
                  <a:srgbClr val="94E3FE"/>
                </a:solidFill>
              </a:rPr>
              <a:t>set </a:t>
            </a:r>
            <a:r>
              <a:t>i i + </a:t>
            </a:r>
            <a:r>
              <a:rPr>
                <a:solidFill>
                  <a:srgbClr val="FF6251"/>
                </a:solidFill>
                <a:latin typeface="Helvetica"/>
                <a:ea typeface="Helvetica"/>
                <a:cs typeface="Helvetica"/>
                <a:sym typeface="Helvetica"/>
              </a:rPr>
              <a:t>1</a:t>
            </a:r>
          </a:p>
          <a:p>
            <a:pPr lvl="1" indent="2667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]</a:t>
            </a:r>
          </a:p>
          <a:p>
            <a:pPr>
              <a:defRPr sz="2400">
                <a:solidFill>
                  <a:srgbClr val="77BB41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end</a:t>
            </a:r>
          </a:p>
        </p:txBody>
      </p:sp>
      <p:sp>
        <p:nvSpPr>
          <p:cNvPr id="481" name="Línia"/>
          <p:cNvSpPr/>
          <p:nvPr/>
        </p:nvSpPr>
        <p:spPr>
          <a:xfrm flipV="1">
            <a:off x="2033795" y="975560"/>
            <a:ext cx="1005012" cy="9"/>
          </a:xfrm>
          <a:prstGeom prst="line">
            <a:avLst/>
          </a:prstGeom>
          <a:ln w="50800">
            <a:solidFill>
              <a:srgbClr val="FFFFF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13-slide-F.png" descr="13-slide-F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37300" y="3771900"/>
            <a:ext cx="3492500" cy="2609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159" name="Drosophila Embriology"/>
          <p:cNvSpPr txBox="1"/>
          <p:nvPr/>
        </p:nvSpPr>
        <p:spPr>
          <a:xfrm>
            <a:off x="157392" y="279400"/>
            <a:ext cx="50800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 b="1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Drosophila Embriology</a:t>
            </a:r>
          </a:p>
        </p:txBody>
      </p:sp>
      <p:pic>
        <p:nvPicPr>
          <p:cNvPr id="160" name="nrg2189-i1.png" descr="nrg2189-i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26200" y="2095500"/>
            <a:ext cx="3310438" cy="133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droslifecycle.png" descr="droslifecycl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0500" y="2058565"/>
            <a:ext cx="5810828" cy="43561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162" name="How identical embrionic cells begin to express different gene products corresponding to different adult body parts?"/>
          <p:cNvSpPr txBox="1"/>
          <p:nvPr/>
        </p:nvSpPr>
        <p:spPr>
          <a:xfrm>
            <a:off x="1406624" y="965200"/>
            <a:ext cx="7658101" cy="787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ctr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How identical embrionic cells begin to express different gene products corresponding to different adult body parts?  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to diffusion…"/>
          <p:cNvSpPr txBox="1"/>
          <p:nvPr/>
        </p:nvSpPr>
        <p:spPr>
          <a:xfrm>
            <a:off x="787400" y="749300"/>
            <a:ext cx="7416800" cy="2209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>
                <a:solidFill>
                  <a:srgbClr val="77BB41"/>
                </a:solidFill>
              </a:rPr>
              <a:t>to</a:t>
            </a:r>
            <a:r>
              <a:t> diffusion</a:t>
            </a:r>
          </a:p>
          <a:p>
            <a:pPr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   ;  Implementar la llei de Fick per simular la difusió de</a:t>
            </a:r>
          </a:p>
          <a:p>
            <a:pPr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   ;  la ‘substance‘.  ; Actualitzar les variables ‘substance’ dels</a:t>
            </a:r>
          </a:p>
          <a:p>
            <a:pPr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   ;  patches.  Fer servir els parametres ‘diffusion-constant’ i </a:t>
            </a:r>
          </a:p>
          <a:p>
            <a:pPr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   ;  ‘deltat’</a:t>
            </a:r>
          </a:p>
          <a:p>
            <a:pPr>
              <a:defRPr sz="2400">
                <a:solidFill>
                  <a:srgbClr val="77BB41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end</a:t>
            </a:r>
          </a:p>
        </p:txBody>
      </p:sp>
      <p:pic>
        <p:nvPicPr>
          <p:cNvPr id="486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1900" y="3022600"/>
            <a:ext cx="2832100" cy="111133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7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13400" y="2971800"/>
            <a:ext cx="2845180" cy="1206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Diffusion…"/>
          <p:cNvSpPr txBox="1"/>
          <p:nvPr/>
        </p:nvSpPr>
        <p:spPr>
          <a:xfrm>
            <a:off x="2546077" y="1581150"/>
            <a:ext cx="1498601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ctr">
              <a:defRPr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Diffusion </a:t>
            </a:r>
          </a:p>
          <a:p>
            <a:pPr algn="ctr">
              <a:defRPr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Constant</a:t>
            </a:r>
          </a:p>
        </p:txBody>
      </p:sp>
      <p:sp>
        <p:nvSpPr>
          <p:cNvPr id="490" name="Gradient"/>
          <p:cNvSpPr txBox="1"/>
          <p:nvPr/>
        </p:nvSpPr>
        <p:spPr>
          <a:xfrm>
            <a:off x="4909269" y="1765300"/>
            <a:ext cx="30099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ctr">
              <a:defRPr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Gradient</a:t>
            </a:r>
          </a:p>
        </p:txBody>
      </p:sp>
      <p:sp>
        <p:nvSpPr>
          <p:cNvPr id="491" name="Flow"/>
          <p:cNvSpPr txBox="1"/>
          <p:nvPr/>
        </p:nvSpPr>
        <p:spPr>
          <a:xfrm>
            <a:off x="953591" y="1758950"/>
            <a:ext cx="715616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ctr">
              <a:defRPr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Flow</a:t>
            </a:r>
          </a:p>
        </p:txBody>
      </p:sp>
      <p:sp>
        <p:nvSpPr>
          <p:cNvPr id="492" name="Fick’s First Law of Diffusion"/>
          <p:cNvSpPr txBox="1"/>
          <p:nvPr/>
        </p:nvSpPr>
        <p:spPr>
          <a:xfrm>
            <a:off x="373292" y="317500"/>
            <a:ext cx="5397501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Fick’s First Law of Diffusion</a:t>
            </a:r>
          </a:p>
        </p:txBody>
      </p:sp>
      <p:pic>
        <p:nvPicPr>
          <p:cNvPr id="493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1400" y="1879600"/>
            <a:ext cx="8168350" cy="2959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Fick’s Second Law of Diffusion"/>
          <p:cNvSpPr txBox="1"/>
          <p:nvPr/>
        </p:nvSpPr>
        <p:spPr>
          <a:xfrm>
            <a:off x="373292" y="317500"/>
            <a:ext cx="5397501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Fick’s Second Law of Diffusion</a:t>
            </a:r>
          </a:p>
        </p:txBody>
      </p:sp>
      <p:pic>
        <p:nvPicPr>
          <p:cNvPr id="498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6100" y="889000"/>
            <a:ext cx="4697678" cy="170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9" name="droppedImage.tiff" descr="dropped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19300" y="2844800"/>
            <a:ext cx="5905500" cy="1426833"/>
          </a:xfrm>
          <a:prstGeom prst="rect">
            <a:avLst/>
          </a:prstGeom>
          <a:ln w="12700">
            <a:solidFill>
              <a:srgbClr val="EBEBEB"/>
            </a:solidFill>
            <a:miter lim="400000"/>
          </a:ln>
        </p:spPr>
      </p:pic>
      <p:sp>
        <p:nvSpPr>
          <p:cNvPr id="500" name="Línia"/>
          <p:cNvSpPr/>
          <p:nvPr/>
        </p:nvSpPr>
        <p:spPr>
          <a:xfrm flipH="1" flipV="1">
            <a:off x="5232400" y="1739901"/>
            <a:ext cx="964885" cy="16163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501" name="droppedImage.tiff" descr="dropped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35700" y="1104900"/>
            <a:ext cx="2782957" cy="127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99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Numerical integration of Fick’s Law (Euler’s method)"/>
          <p:cNvSpPr txBox="1"/>
          <p:nvPr/>
        </p:nvSpPr>
        <p:spPr>
          <a:xfrm>
            <a:off x="373292" y="317500"/>
            <a:ext cx="9093201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Numerical integration of Fick’s Law (Euler’s method)</a:t>
            </a:r>
          </a:p>
        </p:txBody>
      </p:sp>
      <p:pic>
        <p:nvPicPr>
          <p:cNvPr id="506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7300" y="901700"/>
            <a:ext cx="4013200" cy="969633"/>
          </a:xfrm>
          <a:prstGeom prst="rect">
            <a:avLst/>
          </a:prstGeom>
          <a:ln w="12700">
            <a:miter lim="400000"/>
          </a:ln>
        </p:spPr>
      </p:pic>
      <p:pic>
        <p:nvPicPr>
          <p:cNvPr id="507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26200" y="825500"/>
            <a:ext cx="2565400" cy="1143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88900" dist="63500" dir="2700000">
              <a:srgbClr val="000000">
                <a:alpha val="75000"/>
              </a:srgbClr>
            </a:outerShdw>
          </a:effectLst>
        </p:spPr>
      </p:pic>
      <p:sp>
        <p:nvSpPr>
          <p:cNvPr id="508" name="Línia"/>
          <p:cNvSpPr/>
          <p:nvPr/>
        </p:nvSpPr>
        <p:spPr>
          <a:xfrm flipH="1" flipV="1">
            <a:off x="5575300" y="1371601"/>
            <a:ext cx="964885" cy="16163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509" name="droppedImage.tiff" descr="dropped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41500" y="2133600"/>
            <a:ext cx="6464300" cy="1057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510" name="droppedImage.tiff" descr="dropped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54100" y="3390900"/>
            <a:ext cx="8045270" cy="1168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1" name="droppedImage.tiff" descr="dropped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09600" y="4610100"/>
            <a:ext cx="8928100" cy="1174399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11" grpId="3"/>
      <p:bldP build="whole" bldLvl="1" animBg="1" rev="0" advAuto="0" spid="510" grpId="2"/>
      <p:bldP build="whole" bldLvl="1" animBg="1" rev="0" advAuto="0" spid="509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radient.png" descr="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22424" y="2070099"/>
            <a:ext cx="4813301" cy="442222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4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2000" y="850900"/>
            <a:ext cx="8928100" cy="1174399"/>
          </a:xfrm>
          <a:prstGeom prst="rect">
            <a:avLst/>
          </a:prstGeom>
          <a:ln w="12700">
            <a:miter lim="400000"/>
          </a:ln>
        </p:spPr>
      </p:pic>
      <p:sp>
        <p:nvSpPr>
          <p:cNvPr id="515" name="Rectangle"/>
          <p:cNvSpPr/>
          <p:nvPr/>
        </p:nvSpPr>
        <p:spPr>
          <a:xfrm>
            <a:off x="4775200" y="3873500"/>
            <a:ext cx="939800" cy="914400"/>
          </a:xfrm>
          <a:prstGeom prst="rect">
            <a:avLst/>
          </a:prstGeom>
          <a:ln w="63500">
            <a:solidFill>
              <a:srgbClr val="23232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516" name="Línia"/>
          <p:cNvSpPr/>
          <p:nvPr/>
        </p:nvSpPr>
        <p:spPr>
          <a:xfrm>
            <a:off x="2090393" y="1774761"/>
            <a:ext cx="2667001" cy="2527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" y="0"/>
                </a:moveTo>
                <a:lnTo>
                  <a:pt x="0" y="21561"/>
                </a:lnTo>
                <a:lnTo>
                  <a:pt x="21600" y="21600"/>
                </a:lnTo>
              </a:path>
            </a:pathLst>
          </a:custGeom>
          <a:ln w="50800">
            <a:solidFill>
              <a:srgbClr val="51515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517" name="Numerical integration of Fick’s Law"/>
          <p:cNvSpPr txBox="1"/>
          <p:nvPr/>
        </p:nvSpPr>
        <p:spPr>
          <a:xfrm>
            <a:off x="373292" y="317500"/>
            <a:ext cx="6045201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Numerical integration of Fick’s Law</a:t>
            </a:r>
          </a:p>
        </p:txBody>
      </p:sp>
      <p:sp>
        <p:nvSpPr>
          <p:cNvPr id="518" name="x"/>
          <p:cNvSpPr txBox="1"/>
          <p:nvPr/>
        </p:nvSpPr>
        <p:spPr>
          <a:xfrm>
            <a:off x="5132536" y="1562100"/>
            <a:ext cx="244377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i="1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519" name="y"/>
          <p:cNvSpPr txBox="1"/>
          <p:nvPr/>
        </p:nvSpPr>
        <p:spPr>
          <a:xfrm>
            <a:off x="7729487" y="4051300"/>
            <a:ext cx="228601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i="1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radient.png" descr="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22424" y="2070099"/>
            <a:ext cx="4813301" cy="442222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2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2000" y="850900"/>
            <a:ext cx="8928100" cy="1174399"/>
          </a:xfrm>
          <a:prstGeom prst="rect">
            <a:avLst/>
          </a:prstGeom>
          <a:ln w="12700">
            <a:miter lim="400000"/>
          </a:ln>
        </p:spPr>
      </p:pic>
      <p:sp>
        <p:nvSpPr>
          <p:cNvPr id="523" name="Rectangle"/>
          <p:cNvSpPr/>
          <p:nvPr/>
        </p:nvSpPr>
        <p:spPr>
          <a:xfrm>
            <a:off x="4775200" y="3873500"/>
            <a:ext cx="939800" cy="914400"/>
          </a:xfrm>
          <a:prstGeom prst="rect">
            <a:avLst/>
          </a:prstGeom>
          <a:ln w="63500">
            <a:solidFill>
              <a:srgbClr val="23232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524" name="Línia"/>
          <p:cNvSpPr/>
          <p:nvPr/>
        </p:nvSpPr>
        <p:spPr>
          <a:xfrm>
            <a:off x="4096994" y="1774761"/>
            <a:ext cx="660401" cy="2527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" y="0"/>
                </a:moveTo>
                <a:lnTo>
                  <a:pt x="0" y="21561"/>
                </a:lnTo>
                <a:lnTo>
                  <a:pt x="21600" y="21600"/>
                </a:lnTo>
              </a:path>
            </a:pathLst>
          </a:custGeom>
          <a:ln w="50800">
            <a:solidFill>
              <a:srgbClr val="51515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525" name="Numerical integration of Fick’s Law"/>
          <p:cNvSpPr txBox="1"/>
          <p:nvPr/>
        </p:nvSpPr>
        <p:spPr>
          <a:xfrm>
            <a:off x="373292" y="317500"/>
            <a:ext cx="6045201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Numerical integration of Fick’s Law</a:t>
            </a:r>
          </a:p>
        </p:txBody>
      </p:sp>
      <p:sp>
        <p:nvSpPr>
          <p:cNvPr id="526" name="x"/>
          <p:cNvSpPr txBox="1"/>
          <p:nvPr/>
        </p:nvSpPr>
        <p:spPr>
          <a:xfrm>
            <a:off x="5132536" y="1562100"/>
            <a:ext cx="244377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i="1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527" name="y"/>
          <p:cNvSpPr txBox="1"/>
          <p:nvPr/>
        </p:nvSpPr>
        <p:spPr>
          <a:xfrm>
            <a:off x="7729487" y="4051300"/>
            <a:ext cx="228601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i="1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radient.png" descr="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22424" y="2070099"/>
            <a:ext cx="4813301" cy="442222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0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2000" y="850900"/>
            <a:ext cx="8928100" cy="1174399"/>
          </a:xfrm>
          <a:prstGeom prst="rect">
            <a:avLst/>
          </a:prstGeom>
          <a:ln w="12700">
            <a:miter lim="400000"/>
          </a:ln>
        </p:spPr>
      </p:pic>
      <p:sp>
        <p:nvSpPr>
          <p:cNvPr id="531" name="Rectangle"/>
          <p:cNvSpPr/>
          <p:nvPr/>
        </p:nvSpPr>
        <p:spPr>
          <a:xfrm>
            <a:off x="3797300" y="3873500"/>
            <a:ext cx="2870200" cy="914400"/>
          </a:xfrm>
          <a:prstGeom prst="rect">
            <a:avLst/>
          </a:prstGeom>
          <a:ln w="63500">
            <a:solidFill>
              <a:srgbClr val="23232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532" name="Línia"/>
          <p:cNvSpPr/>
          <p:nvPr/>
        </p:nvSpPr>
        <p:spPr>
          <a:xfrm>
            <a:off x="6675094" y="1889061"/>
            <a:ext cx="495301" cy="2425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580" y="0"/>
                </a:moveTo>
                <a:lnTo>
                  <a:pt x="21600" y="21561"/>
                </a:lnTo>
                <a:lnTo>
                  <a:pt x="0" y="21600"/>
                </a:lnTo>
              </a:path>
            </a:pathLst>
          </a:custGeom>
          <a:ln w="50800">
            <a:solidFill>
              <a:srgbClr val="51515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533" name="Numerical integration of Fick’s Law"/>
          <p:cNvSpPr txBox="1"/>
          <p:nvPr/>
        </p:nvSpPr>
        <p:spPr>
          <a:xfrm>
            <a:off x="373292" y="317500"/>
            <a:ext cx="6045201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Numerical integration of Fick’s Law</a:t>
            </a:r>
          </a:p>
        </p:txBody>
      </p:sp>
      <p:sp>
        <p:nvSpPr>
          <p:cNvPr id="534" name="Línia"/>
          <p:cNvSpPr/>
          <p:nvPr/>
        </p:nvSpPr>
        <p:spPr>
          <a:xfrm flipV="1">
            <a:off x="4281332" y="4343394"/>
            <a:ext cx="969652" cy="5"/>
          </a:xfrm>
          <a:prstGeom prst="line">
            <a:avLst/>
          </a:prstGeom>
          <a:ln w="50800">
            <a:solidFill>
              <a:srgbClr val="AD3E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35" name="Línia"/>
          <p:cNvSpPr/>
          <p:nvPr/>
        </p:nvSpPr>
        <p:spPr>
          <a:xfrm flipV="1">
            <a:off x="5257800" y="4343400"/>
            <a:ext cx="969652" cy="5"/>
          </a:xfrm>
          <a:prstGeom prst="line">
            <a:avLst/>
          </a:prstGeom>
          <a:ln w="50800">
            <a:solidFill>
              <a:srgbClr val="AD3E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538" name="Grup"/>
          <p:cNvGrpSpPr/>
          <p:nvPr/>
        </p:nvGrpSpPr>
        <p:grpSpPr>
          <a:xfrm>
            <a:off x="1155700" y="5016500"/>
            <a:ext cx="8153400" cy="1206500"/>
            <a:chOff x="0" y="0"/>
            <a:chExt cx="8153400" cy="1206500"/>
          </a:xfrm>
        </p:grpSpPr>
        <p:sp>
          <p:nvSpPr>
            <p:cNvPr id="536" name="Rectangle"/>
            <p:cNvSpPr/>
            <p:nvPr/>
          </p:nvSpPr>
          <p:spPr>
            <a:xfrm>
              <a:off x="0" y="0"/>
              <a:ext cx="8153400" cy="1206500"/>
            </a:xfrm>
            <a:prstGeom prst="rect">
              <a:avLst/>
            </a:prstGeom>
            <a:solidFill>
              <a:srgbClr val="834D0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2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</a:p>
          </p:txBody>
        </p:sp>
        <p:pic>
          <p:nvPicPr>
            <p:cNvPr id="537" name="droppedImage.tiff" descr="dropped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4253" y="0"/>
              <a:ext cx="7929447" cy="1168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39" name="x"/>
          <p:cNvSpPr txBox="1"/>
          <p:nvPr/>
        </p:nvSpPr>
        <p:spPr>
          <a:xfrm>
            <a:off x="5132536" y="1562100"/>
            <a:ext cx="244377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i="1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540" name="y"/>
          <p:cNvSpPr txBox="1"/>
          <p:nvPr/>
        </p:nvSpPr>
        <p:spPr>
          <a:xfrm>
            <a:off x="7729487" y="4051300"/>
            <a:ext cx="228601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i="1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38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radient.png" descr="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22424" y="2070099"/>
            <a:ext cx="4813301" cy="442222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3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2000" y="850900"/>
            <a:ext cx="8928100" cy="1174399"/>
          </a:xfrm>
          <a:prstGeom prst="rect">
            <a:avLst/>
          </a:prstGeom>
          <a:ln w="12700">
            <a:miter lim="400000"/>
          </a:ln>
        </p:spPr>
      </p:pic>
      <p:sp>
        <p:nvSpPr>
          <p:cNvPr id="544" name="Rectangle"/>
          <p:cNvSpPr/>
          <p:nvPr/>
        </p:nvSpPr>
        <p:spPr>
          <a:xfrm>
            <a:off x="4762500" y="2971800"/>
            <a:ext cx="990600" cy="2667000"/>
          </a:xfrm>
          <a:prstGeom prst="rect">
            <a:avLst/>
          </a:prstGeom>
          <a:ln w="63500">
            <a:solidFill>
              <a:srgbClr val="23232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545" name="Línia"/>
          <p:cNvSpPr/>
          <p:nvPr/>
        </p:nvSpPr>
        <p:spPr>
          <a:xfrm>
            <a:off x="5735294" y="1889061"/>
            <a:ext cx="2997201" cy="2362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580" y="0"/>
                </a:moveTo>
                <a:lnTo>
                  <a:pt x="21600" y="21561"/>
                </a:lnTo>
                <a:lnTo>
                  <a:pt x="0" y="21600"/>
                </a:lnTo>
              </a:path>
            </a:pathLst>
          </a:custGeom>
          <a:ln w="50800">
            <a:solidFill>
              <a:srgbClr val="51515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546" name="Numerical integration of Fick’s Law"/>
          <p:cNvSpPr txBox="1"/>
          <p:nvPr/>
        </p:nvSpPr>
        <p:spPr>
          <a:xfrm>
            <a:off x="373292" y="317500"/>
            <a:ext cx="6045201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Numerical integration of Fick’s Law</a:t>
            </a:r>
          </a:p>
        </p:txBody>
      </p:sp>
      <p:sp>
        <p:nvSpPr>
          <p:cNvPr id="547" name="Línia"/>
          <p:cNvSpPr/>
          <p:nvPr/>
        </p:nvSpPr>
        <p:spPr>
          <a:xfrm>
            <a:off x="5250983" y="3337835"/>
            <a:ext cx="1" cy="1005560"/>
          </a:xfrm>
          <a:prstGeom prst="line">
            <a:avLst/>
          </a:prstGeom>
          <a:ln w="50800">
            <a:solidFill>
              <a:srgbClr val="AD3E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48" name="Línia"/>
          <p:cNvSpPr/>
          <p:nvPr/>
        </p:nvSpPr>
        <p:spPr>
          <a:xfrm>
            <a:off x="5244673" y="4343400"/>
            <a:ext cx="1" cy="916858"/>
          </a:xfrm>
          <a:prstGeom prst="line">
            <a:avLst/>
          </a:prstGeom>
          <a:ln w="50800">
            <a:solidFill>
              <a:srgbClr val="AD3E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551" name="Grup"/>
          <p:cNvGrpSpPr/>
          <p:nvPr/>
        </p:nvGrpSpPr>
        <p:grpSpPr>
          <a:xfrm>
            <a:off x="1139674" y="4697469"/>
            <a:ext cx="8178801" cy="1289927"/>
            <a:chOff x="0" y="0"/>
            <a:chExt cx="8178800" cy="1289926"/>
          </a:xfrm>
        </p:grpSpPr>
        <p:sp>
          <p:nvSpPr>
            <p:cNvPr id="549" name="Rectangle"/>
            <p:cNvSpPr/>
            <p:nvPr/>
          </p:nvSpPr>
          <p:spPr>
            <a:xfrm>
              <a:off x="0" y="32625"/>
              <a:ext cx="8153400" cy="1206501"/>
            </a:xfrm>
            <a:prstGeom prst="rect">
              <a:avLst/>
            </a:prstGeom>
            <a:solidFill>
              <a:srgbClr val="834D0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2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</a:p>
          </p:txBody>
        </p:sp>
        <p:pic>
          <p:nvPicPr>
            <p:cNvPr id="550" name="droppedImage.tiff" descr="dropped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0800" y="0"/>
              <a:ext cx="8128000" cy="12899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52" name="x"/>
          <p:cNvSpPr txBox="1"/>
          <p:nvPr/>
        </p:nvSpPr>
        <p:spPr>
          <a:xfrm>
            <a:off x="5132536" y="1562100"/>
            <a:ext cx="244377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i="1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553" name="y"/>
          <p:cNvSpPr txBox="1"/>
          <p:nvPr/>
        </p:nvSpPr>
        <p:spPr>
          <a:xfrm>
            <a:off x="7729487" y="4051300"/>
            <a:ext cx="228601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i="1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y</a:t>
            </a:r>
          </a:p>
        </p:txBody>
      </p:sp>
      <p:sp>
        <p:nvSpPr>
          <p:cNvPr id="554" name="y"/>
          <p:cNvSpPr txBox="1"/>
          <p:nvPr/>
        </p:nvSpPr>
        <p:spPr>
          <a:xfrm>
            <a:off x="1593128" y="5435649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51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Rectangle"/>
          <p:cNvSpPr/>
          <p:nvPr/>
        </p:nvSpPr>
        <p:spPr>
          <a:xfrm>
            <a:off x="1104900" y="2463800"/>
            <a:ext cx="3022600" cy="977900"/>
          </a:xfrm>
          <a:prstGeom prst="rect">
            <a:avLst/>
          </a:prstGeom>
          <a:gradFill>
            <a:gsLst>
              <a:gs pos="0">
                <a:srgbClr val="FFFFFF">
                  <a:alpha val="24500"/>
                </a:srgbClr>
              </a:gs>
              <a:gs pos="100000">
                <a:srgbClr val="58596B">
                  <a:alpha val="4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557" name="Rectangle"/>
          <p:cNvSpPr/>
          <p:nvPr/>
        </p:nvSpPr>
        <p:spPr>
          <a:xfrm>
            <a:off x="2120900" y="1511300"/>
            <a:ext cx="1041400" cy="2819400"/>
          </a:xfrm>
          <a:prstGeom prst="rect">
            <a:avLst/>
          </a:prstGeom>
          <a:gradFill>
            <a:gsLst>
              <a:gs pos="0">
                <a:srgbClr val="FFFFFF">
                  <a:alpha val="23500"/>
                </a:srgbClr>
              </a:gs>
              <a:gs pos="100000">
                <a:srgbClr val="58596B">
                  <a:alpha val="47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558" name="Línia"/>
          <p:cNvSpPr/>
          <p:nvPr/>
        </p:nvSpPr>
        <p:spPr>
          <a:xfrm>
            <a:off x="609518" y="2463800"/>
            <a:ext cx="3987901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59" name="Línia"/>
          <p:cNvSpPr/>
          <p:nvPr/>
        </p:nvSpPr>
        <p:spPr>
          <a:xfrm>
            <a:off x="622279" y="3429000"/>
            <a:ext cx="3962440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564" name="Grup"/>
          <p:cNvGrpSpPr/>
          <p:nvPr/>
        </p:nvGrpSpPr>
        <p:grpSpPr>
          <a:xfrm>
            <a:off x="1117599" y="1079500"/>
            <a:ext cx="3022602" cy="3632200"/>
            <a:chOff x="0" y="0"/>
            <a:chExt cx="3022600" cy="3632199"/>
          </a:xfrm>
        </p:grpSpPr>
        <p:sp>
          <p:nvSpPr>
            <p:cNvPr id="560" name="Línia"/>
            <p:cNvSpPr/>
            <p:nvPr/>
          </p:nvSpPr>
          <p:spPr>
            <a:xfrm flipH="1">
              <a:off x="1015999" y="20067"/>
              <a:ext cx="2" cy="360210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561" name="Línia"/>
            <p:cNvSpPr/>
            <p:nvPr/>
          </p:nvSpPr>
          <p:spPr>
            <a:xfrm flipH="1">
              <a:off x="2031999" y="10033"/>
              <a:ext cx="2" cy="360210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562" name="Línia"/>
            <p:cNvSpPr/>
            <p:nvPr/>
          </p:nvSpPr>
          <p:spPr>
            <a:xfrm flipH="1">
              <a:off x="3022599" y="10033"/>
              <a:ext cx="2" cy="3622167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563" name="Línia"/>
            <p:cNvSpPr/>
            <p:nvPr/>
          </p:nvSpPr>
          <p:spPr>
            <a:xfrm flipH="1">
              <a:off x="-1" y="0"/>
              <a:ext cx="2" cy="361213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565" name="Línia"/>
          <p:cNvSpPr/>
          <p:nvPr/>
        </p:nvSpPr>
        <p:spPr>
          <a:xfrm>
            <a:off x="596879" y="1511300"/>
            <a:ext cx="4025994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66" name="Línia"/>
          <p:cNvSpPr/>
          <p:nvPr/>
        </p:nvSpPr>
        <p:spPr>
          <a:xfrm>
            <a:off x="622279" y="4330700"/>
            <a:ext cx="3987821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67" name="patch-at dx dy"/>
          <p:cNvSpPr txBox="1"/>
          <p:nvPr/>
        </p:nvSpPr>
        <p:spPr>
          <a:xfrm>
            <a:off x="4940155" y="1816100"/>
            <a:ext cx="3022601" cy="571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>
                <a:solidFill>
                  <a:srgbClr val="E392FE"/>
                </a:solidFill>
              </a:rPr>
              <a:t>patch-at</a:t>
            </a:r>
            <a:r>
              <a:t> </a:t>
            </a:r>
            <a:r>
              <a:rPr i="1"/>
              <a:t>dx dy</a:t>
            </a:r>
          </a:p>
        </p:txBody>
      </p:sp>
      <p:sp>
        <p:nvSpPr>
          <p:cNvPr id="568" name="0, -1"/>
          <p:cNvSpPr txBox="1"/>
          <p:nvPr/>
        </p:nvSpPr>
        <p:spPr>
          <a:xfrm>
            <a:off x="2213471" y="3594100"/>
            <a:ext cx="85923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0, -1</a:t>
            </a:r>
          </a:p>
        </p:txBody>
      </p:sp>
      <p:sp>
        <p:nvSpPr>
          <p:cNvPr id="569" name="0, 1"/>
          <p:cNvSpPr txBox="1"/>
          <p:nvPr/>
        </p:nvSpPr>
        <p:spPr>
          <a:xfrm>
            <a:off x="2218332" y="1676400"/>
            <a:ext cx="859236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0, 1</a:t>
            </a:r>
          </a:p>
        </p:txBody>
      </p:sp>
      <p:sp>
        <p:nvSpPr>
          <p:cNvPr id="570" name="1, 0"/>
          <p:cNvSpPr txBox="1"/>
          <p:nvPr/>
        </p:nvSpPr>
        <p:spPr>
          <a:xfrm>
            <a:off x="3280767" y="2679700"/>
            <a:ext cx="7239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1, 0</a:t>
            </a:r>
          </a:p>
        </p:txBody>
      </p:sp>
      <p:sp>
        <p:nvSpPr>
          <p:cNvPr id="571" name="-1, 0"/>
          <p:cNvSpPr txBox="1"/>
          <p:nvPr/>
        </p:nvSpPr>
        <p:spPr>
          <a:xfrm>
            <a:off x="1176932" y="2679700"/>
            <a:ext cx="859236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-1, 0</a:t>
            </a:r>
          </a:p>
        </p:txBody>
      </p:sp>
      <p:sp>
        <p:nvSpPr>
          <p:cNvPr id="572" name="patch-at 0 -1"/>
          <p:cNvSpPr txBox="1"/>
          <p:nvPr/>
        </p:nvSpPr>
        <p:spPr>
          <a:xfrm>
            <a:off x="4940300" y="2451100"/>
            <a:ext cx="3022600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>
                <a:solidFill>
                  <a:srgbClr val="E392FE"/>
                </a:solidFill>
              </a:rPr>
              <a:t>patch-at</a:t>
            </a:r>
            <a:r>
              <a:t> </a:t>
            </a:r>
            <a:r>
              <a:rPr>
                <a:solidFill>
                  <a:srgbClr val="FF6251"/>
                </a:solidFill>
                <a:latin typeface="Helvetica"/>
                <a:ea typeface="Helvetica"/>
                <a:cs typeface="Helvetica"/>
                <a:sym typeface="Helvetica"/>
              </a:rPr>
              <a:t>0 -1</a:t>
            </a:r>
          </a:p>
        </p:txBody>
      </p:sp>
      <p:sp>
        <p:nvSpPr>
          <p:cNvPr id="573" name="Accessing Patches (2)"/>
          <p:cNvSpPr txBox="1"/>
          <p:nvPr/>
        </p:nvSpPr>
        <p:spPr>
          <a:xfrm>
            <a:off x="469755" y="298450"/>
            <a:ext cx="40259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Accessing Patches (2)</a:t>
            </a:r>
          </a:p>
        </p:txBody>
      </p:sp>
      <p:sp>
        <p:nvSpPr>
          <p:cNvPr id="574" name="[substance] of patch-at 0 -1"/>
          <p:cNvSpPr txBox="1"/>
          <p:nvPr/>
        </p:nvSpPr>
        <p:spPr>
          <a:xfrm>
            <a:off x="4914900" y="3105150"/>
            <a:ext cx="4991100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[substance] </a:t>
            </a:r>
            <a:r>
              <a:rPr>
                <a:solidFill>
                  <a:srgbClr val="D357FE"/>
                </a:solidFill>
              </a:rPr>
              <a:t>of patch-at</a:t>
            </a:r>
            <a:r>
              <a:t> </a:t>
            </a:r>
            <a:r>
              <a:rPr>
                <a:solidFill>
                  <a:srgbClr val="FF6251"/>
                </a:solidFill>
                <a:latin typeface="Helvetica"/>
                <a:ea typeface="Helvetica"/>
                <a:cs typeface="Helvetica"/>
                <a:sym typeface="Helvetica"/>
              </a:rPr>
              <a:t>0 -1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72" grpId="1"/>
      <p:bldP build="whole" bldLvl="1" animBg="1" rev="0" advAuto="0" spid="574" grpId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to diffusion…"/>
          <p:cNvSpPr txBox="1"/>
          <p:nvPr/>
        </p:nvSpPr>
        <p:spPr>
          <a:xfrm>
            <a:off x="977900" y="507999"/>
            <a:ext cx="8572500" cy="541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>
                <a:solidFill>
                  <a:srgbClr val="77BB41"/>
                </a:solidFill>
              </a:rPr>
              <a:t>to</a:t>
            </a:r>
            <a:r>
              <a:t> diffusion</a:t>
            </a:r>
          </a:p>
          <a:p>
            <a:pPr>
              <a:defRPr sz="2400">
                <a:solidFill>
                  <a:srgbClr val="E392FE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   ask patches</a:t>
            </a:r>
          </a:p>
          <a:p>
            <a:pPr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   [</a:t>
            </a:r>
          </a:p>
          <a:p>
            <a:pPr lvl="2" indent="5334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   ; per a cada patch (x,y) calcular el seu deltax i deltay</a:t>
            </a:r>
          </a:p>
          <a:p>
            <a:pPr lvl="2" indent="5334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</a:p>
          <a:p>
            <a:pPr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   </a:t>
            </a:r>
          </a:p>
          <a:p>
            <a:pPr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</a:p>
          <a:p>
            <a:pPr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   ]</a:t>
            </a:r>
          </a:p>
          <a:p>
            <a:pPr>
              <a:defRPr sz="2400">
                <a:solidFill>
                  <a:srgbClr val="E392FE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   ask patches</a:t>
            </a:r>
          </a:p>
          <a:p>
            <a:pPr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   [</a:t>
            </a:r>
          </a:p>
          <a:p>
            <a:pPr lvl="1" indent="2667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      ; integrar la concentracio</a:t>
            </a:r>
          </a:p>
          <a:p>
            <a:pPr lvl="1" indent="2667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</a:p>
          <a:p>
            <a:pPr lvl="1" indent="2667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</a:p>
          <a:p>
            <a:pPr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   ]</a:t>
            </a:r>
          </a:p>
          <a:p>
            <a:pPr>
              <a:defRPr sz="2400">
                <a:solidFill>
                  <a:srgbClr val="77BB41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end</a:t>
            </a:r>
          </a:p>
        </p:txBody>
      </p:sp>
      <p:pic>
        <p:nvPicPr>
          <p:cNvPr id="579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89500" y="406400"/>
            <a:ext cx="1943100" cy="7624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80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73900" y="419100"/>
            <a:ext cx="1856854" cy="787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81" name="droppedImage.tiff" descr="dropped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22400" y="4351269"/>
            <a:ext cx="7302500" cy="929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82" name="droppedImage.tiff" descr="dropped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43463" y="1701800"/>
            <a:ext cx="7649737" cy="182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atterning Development in the Embryo"/>
          <p:cNvSpPr txBox="1"/>
          <p:nvPr/>
        </p:nvSpPr>
        <p:spPr>
          <a:xfrm>
            <a:off x="157392" y="279400"/>
            <a:ext cx="84582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>
              <a:defRPr b="1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Patterning Development in the </a:t>
            </a:r>
            <a:r>
              <a:rPr>
                <a:solidFill>
                  <a:srgbClr val="FF4013"/>
                </a:solidFill>
              </a:rPr>
              <a:t>Embryo</a:t>
            </a:r>
          </a:p>
        </p:txBody>
      </p:sp>
      <p:sp>
        <p:nvSpPr>
          <p:cNvPr id="167" name="Anterior"/>
          <p:cNvSpPr txBox="1"/>
          <p:nvPr/>
        </p:nvSpPr>
        <p:spPr>
          <a:xfrm>
            <a:off x="760065" y="5196209"/>
            <a:ext cx="112147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ctr">
              <a:defRPr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Anterior</a:t>
            </a:r>
          </a:p>
        </p:txBody>
      </p:sp>
      <p:sp>
        <p:nvSpPr>
          <p:cNvPr id="168" name="Posterior"/>
          <p:cNvSpPr txBox="1"/>
          <p:nvPr/>
        </p:nvSpPr>
        <p:spPr>
          <a:xfrm>
            <a:off x="3267992" y="5194300"/>
            <a:ext cx="1189485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ctr">
              <a:defRPr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Posterior</a:t>
            </a:r>
          </a:p>
        </p:txBody>
      </p:sp>
      <p:grpSp>
        <p:nvGrpSpPr>
          <p:cNvPr id="173" name="Grup"/>
          <p:cNvGrpSpPr/>
          <p:nvPr/>
        </p:nvGrpSpPr>
        <p:grpSpPr>
          <a:xfrm>
            <a:off x="835248" y="2654746"/>
            <a:ext cx="3198286" cy="2704530"/>
            <a:chOff x="124" y="0"/>
            <a:chExt cx="3198285" cy="2704529"/>
          </a:xfrm>
        </p:grpSpPr>
        <p:sp>
          <p:nvSpPr>
            <p:cNvPr id="169" name="Línia"/>
            <p:cNvSpPr/>
            <p:nvPr/>
          </p:nvSpPr>
          <p:spPr>
            <a:xfrm flipH="1">
              <a:off x="499665" y="0"/>
              <a:ext cx="1" cy="2342659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70" name="Línia"/>
            <p:cNvSpPr/>
            <p:nvPr/>
          </p:nvSpPr>
          <p:spPr>
            <a:xfrm flipH="1" flipV="1">
              <a:off x="485675" y="2354903"/>
              <a:ext cx="2712735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71" name="Bicoid conc."/>
            <p:cNvSpPr txBox="1"/>
            <p:nvPr/>
          </p:nvSpPr>
          <p:spPr>
            <a:xfrm rot="16200000">
              <a:off x="-602953" y="964877"/>
              <a:ext cx="1612306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 i="1"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Bicoid conc.</a:t>
              </a:r>
            </a:p>
          </p:txBody>
        </p:sp>
        <p:sp>
          <p:nvSpPr>
            <p:cNvPr id="172" name="x"/>
            <p:cNvSpPr txBox="1"/>
            <p:nvPr/>
          </p:nvSpPr>
          <p:spPr>
            <a:xfrm>
              <a:off x="1628725" y="2298377"/>
              <a:ext cx="224186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 i="1"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x</a:t>
              </a:r>
            </a:p>
          </p:txBody>
        </p:sp>
      </p:grpSp>
      <p:sp>
        <p:nvSpPr>
          <p:cNvPr id="174" name="Expression Pattern"/>
          <p:cNvSpPr txBox="1"/>
          <p:nvPr/>
        </p:nvSpPr>
        <p:spPr>
          <a:xfrm>
            <a:off x="5860981" y="1631950"/>
            <a:ext cx="3003886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Expression Pattern</a:t>
            </a:r>
          </a:p>
        </p:txBody>
      </p:sp>
      <p:sp>
        <p:nvSpPr>
          <p:cNvPr id="175" name="Bicoid Protein…"/>
          <p:cNvSpPr txBox="1"/>
          <p:nvPr/>
        </p:nvSpPr>
        <p:spPr>
          <a:xfrm>
            <a:off x="354508" y="1257300"/>
            <a:ext cx="4495801" cy="96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ctr"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Bicoid Protein</a:t>
            </a:r>
          </a:p>
          <a:p>
            <a:pPr algn="ctr"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Gradient in the Embryo</a:t>
            </a:r>
          </a:p>
        </p:txBody>
      </p:sp>
      <p:sp>
        <p:nvSpPr>
          <p:cNvPr id="176" name="Forma"/>
          <p:cNvSpPr/>
          <p:nvPr/>
        </p:nvSpPr>
        <p:spPr>
          <a:xfrm>
            <a:off x="5152079" y="3297250"/>
            <a:ext cx="4419601" cy="1651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11" h="19774" fill="norm" stroke="1" extrusionOk="0">
                <a:moveTo>
                  <a:pt x="28" y="8083"/>
                </a:moveTo>
                <a:cubicBezTo>
                  <a:pt x="-176" y="4088"/>
                  <a:pt x="745" y="2039"/>
                  <a:pt x="2824" y="858"/>
                </a:cubicBezTo>
                <a:cubicBezTo>
                  <a:pt x="6046" y="-970"/>
                  <a:pt x="8443" y="683"/>
                  <a:pt x="10583" y="730"/>
                </a:cubicBezTo>
                <a:cubicBezTo>
                  <a:pt x="13649" y="798"/>
                  <a:pt x="16748" y="-1127"/>
                  <a:pt x="19433" y="2095"/>
                </a:cubicBezTo>
                <a:cubicBezTo>
                  <a:pt x="21424" y="4486"/>
                  <a:pt x="19667" y="12039"/>
                  <a:pt x="17737" y="14772"/>
                </a:cubicBezTo>
                <a:cubicBezTo>
                  <a:pt x="15063" y="18556"/>
                  <a:pt x="11161" y="20473"/>
                  <a:pt x="8400" y="19541"/>
                </a:cubicBezTo>
                <a:cubicBezTo>
                  <a:pt x="5326" y="18504"/>
                  <a:pt x="321" y="13846"/>
                  <a:pt x="28" y="8083"/>
                </a:cubicBezTo>
                <a:close/>
              </a:path>
            </a:pathLst>
          </a:custGeom>
          <a:gradFill>
            <a:gsLst>
              <a:gs pos="0">
                <a:srgbClr val="75A9F9"/>
              </a:gs>
              <a:gs pos="560">
                <a:srgbClr val="536D95"/>
              </a:gs>
              <a:gs pos="9326">
                <a:srgbClr val="303030"/>
              </a:gs>
              <a:gs pos="25952">
                <a:srgbClr val="181818"/>
              </a:gs>
              <a:gs pos="97409">
                <a:srgbClr val="000000"/>
              </a:gs>
            </a:gsLst>
          </a:gradFill>
          <a:ln w="76200">
            <a:solidFill>
              <a:srgbClr val="929292"/>
            </a:solidFill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defRPr sz="3200">
                <a:solidFill>
                  <a:srgbClr val="232323"/>
                </a:solidFill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177" name="Bicoid protein…"/>
          <p:cNvSpPr txBox="1"/>
          <p:nvPr/>
        </p:nvSpPr>
        <p:spPr>
          <a:xfrm>
            <a:off x="2971800" y="2768600"/>
            <a:ext cx="2330475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ctr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Bicoid protein</a:t>
            </a:r>
          </a:p>
          <a:p>
            <a:pPr algn="ctr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(synthesized by mother)</a:t>
            </a:r>
          </a:p>
        </p:txBody>
      </p:sp>
      <p:sp>
        <p:nvSpPr>
          <p:cNvPr id="178" name="Línia"/>
          <p:cNvSpPr/>
          <p:nvPr/>
        </p:nvSpPr>
        <p:spPr>
          <a:xfrm flipH="1" flipV="1">
            <a:off x="4325424" y="3385988"/>
            <a:ext cx="749864" cy="38401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9" name="Línia"/>
          <p:cNvSpPr/>
          <p:nvPr/>
        </p:nvSpPr>
        <p:spPr>
          <a:xfrm>
            <a:off x="1368544" y="4813577"/>
            <a:ext cx="160576" cy="15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0" y="0"/>
                  <a:pt x="5325" y="17173"/>
                  <a:pt x="21600" y="21600"/>
                </a:cubicBezTo>
              </a:path>
            </a:pathLst>
          </a:custGeom>
          <a:ln w="50800">
            <a:solidFill>
              <a:srgbClr val="74A7F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to diffusion…"/>
          <p:cNvSpPr txBox="1"/>
          <p:nvPr/>
        </p:nvSpPr>
        <p:spPr>
          <a:xfrm>
            <a:off x="977900" y="507999"/>
            <a:ext cx="8572500" cy="541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>
                <a:solidFill>
                  <a:srgbClr val="77BB41"/>
                </a:solidFill>
              </a:rPr>
              <a:t>to</a:t>
            </a:r>
            <a:r>
              <a:t> diffusion</a:t>
            </a:r>
          </a:p>
          <a:p>
            <a:pPr>
              <a:defRPr sz="2400">
                <a:solidFill>
                  <a:srgbClr val="E392FE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   ask patches</a:t>
            </a:r>
          </a:p>
          <a:p>
            <a:pPr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   [</a:t>
            </a:r>
          </a:p>
          <a:p>
            <a:pPr lvl="2" indent="5334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   ; per a cada patch (x,y) calcular el seu deltax i deltay</a:t>
            </a:r>
          </a:p>
          <a:p>
            <a:pPr lvl="2" indent="5334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</a:p>
          <a:p>
            <a:pPr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   </a:t>
            </a:r>
          </a:p>
          <a:p>
            <a:pPr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</a:p>
          <a:p>
            <a:pPr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   ]</a:t>
            </a:r>
          </a:p>
          <a:p>
            <a:pPr>
              <a:defRPr sz="2400">
                <a:solidFill>
                  <a:srgbClr val="E392FE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   ask patches</a:t>
            </a:r>
          </a:p>
          <a:p>
            <a:pPr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   [</a:t>
            </a:r>
          </a:p>
          <a:p>
            <a:pPr lvl="1" indent="2667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      ; integrar la concentracio</a:t>
            </a:r>
          </a:p>
          <a:p>
            <a:pPr lvl="1" indent="2667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</a:p>
          <a:p>
            <a:pPr lvl="1" indent="2667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</a:p>
          <a:p>
            <a:pPr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   ]</a:t>
            </a:r>
          </a:p>
          <a:p>
            <a:pPr>
              <a:defRPr sz="2400">
                <a:solidFill>
                  <a:srgbClr val="77BB41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end</a:t>
            </a:r>
          </a:p>
        </p:txBody>
      </p:sp>
      <p:pic>
        <p:nvPicPr>
          <p:cNvPr id="585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89500" y="406400"/>
            <a:ext cx="1943100" cy="7624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86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73900" y="419100"/>
            <a:ext cx="1856854" cy="787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87" name="droppedImage.tiff" descr="dropped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00200" y="4452403"/>
            <a:ext cx="8521700" cy="840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588" name="droppedImage.tiff" descr="dropped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43463" y="1701800"/>
            <a:ext cx="7649737" cy="182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Apartat 1: Programar en Netlogo la difusió i la llei de Fick (amb condicions de contorn)"/>
          <p:cNvSpPr txBox="1"/>
          <p:nvPr/>
        </p:nvSpPr>
        <p:spPr>
          <a:xfrm>
            <a:off x="454124" y="1130300"/>
            <a:ext cx="9232901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b="1"/>
              <a:t>Apartat 1</a:t>
            </a:r>
            <a:r>
              <a:t>: Programar en Netlogo la difusió i la llei de Fick (amb condicions de contorn)</a:t>
            </a:r>
          </a:p>
        </p:txBody>
      </p:sp>
      <p:sp>
        <p:nvSpPr>
          <p:cNvPr id="591" name="Apartat 2: Estudiar la difusió quan es desactiven condicions de contorn."/>
          <p:cNvSpPr txBox="1"/>
          <p:nvPr/>
        </p:nvSpPr>
        <p:spPr>
          <a:xfrm>
            <a:off x="457200" y="2578100"/>
            <a:ext cx="94107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>
              <a:defRPr sz="3200">
                <a:solidFill>
                  <a:srgbClr val="929292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b="1"/>
              <a:t>Apartat 2:</a:t>
            </a:r>
            <a:r>
              <a:t> Estudiar la difusió quan es desactiven condicions de contorn.</a:t>
            </a:r>
          </a:p>
        </p:txBody>
      </p:sp>
      <p:sp>
        <p:nvSpPr>
          <p:cNvPr id="592" name="Apartat 3: Simular la segmentació simple pintant en vermell patches amb concentració mes gran que un cert llindar (substance &gt;= threshold). Provar diferents thresholds."/>
          <p:cNvSpPr txBox="1"/>
          <p:nvPr/>
        </p:nvSpPr>
        <p:spPr>
          <a:xfrm>
            <a:off x="457200" y="4152900"/>
            <a:ext cx="9410700" cy="19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>
              <a:defRPr sz="3200">
                <a:solidFill>
                  <a:srgbClr val="929292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b="1"/>
              <a:t>Apartat 3:</a:t>
            </a:r>
            <a:r>
              <a:t> Simular la segmentació simple pintant en vermell patches amb concentració mes gran que un cert llindar (substance &gt;= threshold). Provar diferents thresholds.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Fin"/>
          <p:cNvSpPr txBox="1"/>
          <p:nvPr/>
        </p:nvSpPr>
        <p:spPr>
          <a:xfrm>
            <a:off x="4652481" y="3395216"/>
            <a:ext cx="85503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Fin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Rectangle"/>
          <p:cNvSpPr/>
          <p:nvPr/>
        </p:nvSpPr>
        <p:spPr>
          <a:xfrm>
            <a:off x="2628900" y="927100"/>
            <a:ext cx="4229100" cy="1206500"/>
          </a:xfrm>
          <a:prstGeom prst="rect">
            <a:avLst/>
          </a:prstGeom>
          <a:solidFill>
            <a:srgbClr val="834D0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597" name="Rectangle"/>
          <p:cNvSpPr/>
          <p:nvPr/>
        </p:nvSpPr>
        <p:spPr>
          <a:xfrm>
            <a:off x="901700" y="4610100"/>
            <a:ext cx="1041400" cy="927100"/>
          </a:xfrm>
          <a:prstGeom prst="rect">
            <a:avLst/>
          </a:prstGeom>
          <a:gradFill>
            <a:gsLst>
              <a:gs pos="0">
                <a:srgbClr val="FFFFFF">
                  <a:alpha val="39000"/>
                </a:srgbClr>
              </a:gs>
              <a:gs pos="100000">
                <a:srgbClr val="6C0C00">
                  <a:alpha val="78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598" name="Rectangle"/>
          <p:cNvSpPr/>
          <p:nvPr/>
        </p:nvSpPr>
        <p:spPr>
          <a:xfrm>
            <a:off x="889000" y="2705100"/>
            <a:ext cx="1041400" cy="965200"/>
          </a:xfrm>
          <a:prstGeom prst="rect">
            <a:avLst/>
          </a:prstGeom>
          <a:gradFill>
            <a:gsLst>
              <a:gs pos="0">
                <a:srgbClr val="FFFFFF">
                  <a:alpha val="23500"/>
                </a:srgbClr>
              </a:gs>
              <a:gs pos="100000">
                <a:srgbClr val="6B5D28">
                  <a:alpha val="47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599" name="Línia"/>
          <p:cNvSpPr/>
          <p:nvPr/>
        </p:nvSpPr>
        <p:spPr>
          <a:xfrm flipV="1">
            <a:off x="-622382" y="3654911"/>
            <a:ext cx="3191302" cy="2689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00" name="Línia"/>
          <p:cNvSpPr/>
          <p:nvPr/>
        </p:nvSpPr>
        <p:spPr>
          <a:xfrm flipV="1">
            <a:off x="-609621" y="4613331"/>
            <a:ext cx="3193766" cy="9469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01" name="Línia"/>
          <p:cNvSpPr/>
          <p:nvPr/>
        </p:nvSpPr>
        <p:spPr>
          <a:xfrm flipH="1">
            <a:off x="901699" y="2293367"/>
            <a:ext cx="2" cy="360210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02" name="Línia"/>
          <p:cNvSpPr/>
          <p:nvPr/>
        </p:nvSpPr>
        <p:spPr>
          <a:xfrm flipH="1">
            <a:off x="1917699" y="2283333"/>
            <a:ext cx="2" cy="360210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03" name="Línia"/>
          <p:cNvSpPr/>
          <p:nvPr/>
        </p:nvSpPr>
        <p:spPr>
          <a:xfrm flipH="1">
            <a:off x="-165101" y="1003300"/>
            <a:ext cx="2" cy="3612132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04" name="Línia"/>
          <p:cNvSpPr/>
          <p:nvPr/>
        </p:nvSpPr>
        <p:spPr>
          <a:xfrm>
            <a:off x="-635021" y="2705100"/>
            <a:ext cx="3181645" cy="879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05" name="Línia"/>
          <p:cNvSpPr/>
          <p:nvPr/>
        </p:nvSpPr>
        <p:spPr>
          <a:xfrm>
            <a:off x="-609621" y="5524500"/>
            <a:ext cx="3173375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608" name="Grup"/>
          <p:cNvGrpSpPr/>
          <p:nvPr/>
        </p:nvGrpSpPr>
        <p:grpSpPr>
          <a:xfrm>
            <a:off x="1100038" y="2872482"/>
            <a:ext cx="627162" cy="2471936"/>
            <a:chOff x="0" y="2282"/>
            <a:chExt cx="627161" cy="2471935"/>
          </a:xfrm>
        </p:grpSpPr>
        <p:sp>
          <p:nvSpPr>
            <p:cNvPr id="606" name="2.4"/>
            <p:cNvSpPr txBox="1"/>
            <p:nvPr/>
          </p:nvSpPr>
          <p:spPr>
            <a:xfrm>
              <a:off x="0" y="1919982"/>
              <a:ext cx="622300" cy="5542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2.4</a:t>
              </a:r>
            </a:p>
          </p:txBody>
        </p:sp>
        <p:sp>
          <p:nvSpPr>
            <p:cNvPr id="607" name="0.6"/>
            <p:cNvSpPr txBox="1"/>
            <p:nvPr/>
          </p:nvSpPr>
          <p:spPr>
            <a:xfrm>
              <a:off x="4861" y="2282"/>
              <a:ext cx="622301" cy="5542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0.6</a:t>
              </a:r>
            </a:p>
          </p:txBody>
        </p:sp>
      </p:grpSp>
      <p:sp>
        <p:nvSpPr>
          <p:cNvPr id="609" name="(patch-set patch-at 0 -1 patch-at 0 1)"/>
          <p:cNvSpPr txBox="1"/>
          <p:nvPr/>
        </p:nvSpPr>
        <p:spPr>
          <a:xfrm>
            <a:off x="2921000" y="2406650"/>
            <a:ext cx="6337300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(</a:t>
            </a:r>
            <a:r>
              <a:rPr>
                <a:solidFill>
                  <a:srgbClr val="E392FE"/>
                </a:solidFill>
              </a:rPr>
              <a:t>patch-set patch-at</a:t>
            </a:r>
            <a:r>
              <a:rPr>
                <a:solidFill>
                  <a:srgbClr val="ED719E"/>
                </a:solidFill>
              </a:rPr>
              <a:t> </a:t>
            </a:r>
            <a:r>
              <a:rPr>
                <a:solidFill>
                  <a:srgbClr val="FF8C82"/>
                </a:solidFill>
                <a:latin typeface="Helvetica"/>
                <a:ea typeface="Helvetica"/>
                <a:cs typeface="Helvetica"/>
                <a:sym typeface="Helvetica"/>
              </a:rPr>
              <a:t>0 -1</a:t>
            </a:r>
            <a:r>
              <a:t> </a:t>
            </a:r>
            <a:r>
              <a:rPr>
                <a:solidFill>
                  <a:srgbClr val="E392FE"/>
                </a:solidFill>
              </a:rPr>
              <a:t>patch-at</a:t>
            </a:r>
            <a:r>
              <a:t> </a:t>
            </a:r>
            <a:r>
              <a:rPr>
                <a:solidFill>
                  <a:srgbClr val="FF8C82"/>
                </a:solidFill>
                <a:latin typeface="Helvetica"/>
                <a:ea typeface="Helvetica"/>
                <a:cs typeface="Helvetica"/>
                <a:sym typeface="Helvetica"/>
              </a:rPr>
              <a:t>0 1</a:t>
            </a:r>
            <a:r>
              <a:t>) </a:t>
            </a:r>
          </a:p>
        </p:txBody>
      </p:sp>
      <p:sp>
        <p:nvSpPr>
          <p:cNvPr id="610" name="[substance] of (patch-set patch-at 0 -1 patch-at 0 1)"/>
          <p:cNvSpPr txBox="1"/>
          <p:nvPr/>
        </p:nvSpPr>
        <p:spPr>
          <a:xfrm>
            <a:off x="2921000" y="3289300"/>
            <a:ext cx="6604000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[substance] </a:t>
            </a:r>
            <a:r>
              <a:rPr>
                <a:solidFill>
                  <a:srgbClr val="E392FE"/>
                </a:solidFill>
              </a:rPr>
              <a:t>of</a:t>
            </a:r>
            <a:r>
              <a:t> (</a:t>
            </a:r>
            <a:r>
              <a:rPr>
                <a:solidFill>
                  <a:srgbClr val="E392FE"/>
                </a:solidFill>
              </a:rPr>
              <a:t>patch-set patch-at</a:t>
            </a:r>
            <a:r>
              <a:rPr>
                <a:solidFill>
                  <a:srgbClr val="ED719E"/>
                </a:solidFill>
              </a:rPr>
              <a:t> </a:t>
            </a:r>
            <a:r>
              <a:rPr>
                <a:solidFill>
                  <a:srgbClr val="FF8C82"/>
                </a:solidFill>
                <a:latin typeface="Helvetica"/>
                <a:ea typeface="Helvetica"/>
                <a:cs typeface="Helvetica"/>
                <a:sym typeface="Helvetica"/>
              </a:rPr>
              <a:t>0 -1</a:t>
            </a:r>
            <a:r>
              <a:t> </a:t>
            </a:r>
            <a:r>
              <a:rPr>
                <a:solidFill>
                  <a:srgbClr val="E392FE"/>
                </a:solidFill>
              </a:rPr>
              <a:t>patch-at</a:t>
            </a:r>
            <a:r>
              <a:t> </a:t>
            </a:r>
            <a:r>
              <a:rPr>
                <a:solidFill>
                  <a:srgbClr val="FF8C82"/>
                </a:solidFill>
                <a:latin typeface="Helvetica"/>
                <a:ea typeface="Helvetica"/>
                <a:cs typeface="Helvetica"/>
                <a:sym typeface="Helvetica"/>
              </a:rPr>
              <a:t>0 1</a:t>
            </a:r>
            <a:r>
              <a:t>) </a:t>
            </a:r>
          </a:p>
        </p:txBody>
      </p:sp>
      <p:sp>
        <p:nvSpPr>
          <p:cNvPr id="611" name="Rectangle"/>
          <p:cNvSpPr/>
          <p:nvPr/>
        </p:nvSpPr>
        <p:spPr>
          <a:xfrm>
            <a:off x="927100" y="2717800"/>
            <a:ext cx="977900" cy="927100"/>
          </a:xfrm>
          <a:prstGeom prst="rect">
            <a:avLst/>
          </a:prstGeom>
          <a:ln w="63500">
            <a:solidFill>
              <a:srgbClr val="FECB3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200">
                <a:solidFill>
                  <a:srgbClr val="D357FE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612" name="Rectangle"/>
          <p:cNvSpPr/>
          <p:nvPr/>
        </p:nvSpPr>
        <p:spPr>
          <a:xfrm>
            <a:off x="914400" y="4635500"/>
            <a:ext cx="1003300" cy="889000"/>
          </a:xfrm>
          <a:prstGeom prst="rect">
            <a:avLst/>
          </a:prstGeom>
          <a:ln w="63500">
            <a:solidFill>
              <a:srgbClr val="FECB3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200">
                <a:solidFill>
                  <a:srgbClr val="D357FE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613" name="Accessing Patches (3)"/>
          <p:cNvSpPr txBox="1"/>
          <p:nvPr/>
        </p:nvSpPr>
        <p:spPr>
          <a:xfrm>
            <a:off x="469755" y="298450"/>
            <a:ext cx="40259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Accessing Patches (3)</a:t>
            </a:r>
          </a:p>
        </p:txBody>
      </p:sp>
      <p:sp>
        <p:nvSpPr>
          <p:cNvPr id="614" name="sum [substance] of (patch-set patch-at 0 -1 patch-at 0 1)"/>
          <p:cNvSpPr txBox="1"/>
          <p:nvPr/>
        </p:nvSpPr>
        <p:spPr>
          <a:xfrm>
            <a:off x="2933700" y="4381500"/>
            <a:ext cx="7251700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>
                <a:solidFill>
                  <a:srgbClr val="E392FE"/>
                </a:solidFill>
              </a:rPr>
              <a:t>sum</a:t>
            </a:r>
            <a:r>
              <a:t> [substance] </a:t>
            </a:r>
            <a:r>
              <a:rPr>
                <a:solidFill>
                  <a:srgbClr val="E392FE"/>
                </a:solidFill>
              </a:rPr>
              <a:t>of</a:t>
            </a:r>
            <a:r>
              <a:t> (</a:t>
            </a:r>
            <a:r>
              <a:rPr>
                <a:solidFill>
                  <a:srgbClr val="E392FE"/>
                </a:solidFill>
              </a:rPr>
              <a:t>patch-set patch-at</a:t>
            </a:r>
            <a:r>
              <a:rPr>
                <a:solidFill>
                  <a:srgbClr val="ED719E"/>
                </a:solidFill>
              </a:rPr>
              <a:t> </a:t>
            </a:r>
            <a:r>
              <a:rPr>
                <a:solidFill>
                  <a:srgbClr val="FF8C82"/>
                </a:solidFill>
                <a:latin typeface="Helvetica"/>
                <a:ea typeface="Helvetica"/>
                <a:cs typeface="Helvetica"/>
                <a:sym typeface="Helvetica"/>
              </a:rPr>
              <a:t>0 -1</a:t>
            </a:r>
            <a:r>
              <a:t> </a:t>
            </a:r>
            <a:r>
              <a:rPr>
                <a:solidFill>
                  <a:srgbClr val="E392FE"/>
                </a:solidFill>
              </a:rPr>
              <a:t>patch-at</a:t>
            </a:r>
            <a:r>
              <a:t> </a:t>
            </a:r>
            <a:r>
              <a:rPr>
                <a:solidFill>
                  <a:srgbClr val="FF8C82"/>
                </a:solidFill>
                <a:latin typeface="Helvetica"/>
                <a:ea typeface="Helvetica"/>
                <a:cs typeface="Helvetica"/>
                <a:sym typeface="Helvetica"/>
              </a:rPr>
              <a:t>0 1</a:t>
            </a:r>
            <a:r>
              <a:t>) </a:t>
            </a:r>
          </a:p>
        </p:txBody>
      </p:sp>
      <p:sp>
        <p:nvSpPr>
          <p:cNvPr id="615" name="3.0"/>
          <p:cNvSpPr txBox="1"/>
          <p:nvPr/>
        </p:nvSpPr>
        <p:spPr>
          <a:xfrm>
            <a:off x="3162300" y="4889500"/>
            <a:ext cx="508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3.0</a:t>
            </a:r>
          </a:p>
        </p:txBody>
      </p:sp>
      <p:sp>
        <p:nvSpPr>
          <p:cNvPr id="616" name="[ 0.6 ,  2.4 ]"/>
          <p:cNvSpPr txBox="1"/>
          <p:nvPr/>
        </p:nvSpPr>
        <p:spPr>
          <a:xfrm>
            <a:off x="3136900" y="3797300"/>
            <a:ext cx="1651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[ 0.6 ,  2.4 ]</a:t>
            </a:r>
          </a:p>
        </p:txBody>
      </p:sp>
      <p:sp>
        <p:nvSpPr>
          <p:cNvPr id="617" name="Línia"/>
          <p:cNvSpPr/>
          <p:nvPr/>
        </p:nvSpPr>
        <p:spPr>
          <a:xfrm flipV="1">
            <a:off x="1991496" y="2882418"/>
            <a:ext cx="908195" cy="248390"/>
          </a:xfrm>
          <a:prstGeom prst="line">
            <a:avLst/>
          </a:prstGeom>
          <a:ln w="50800">
            <a:solidFill>
              <a:srgbClr val="FFD877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18" name="Línia"/>
          <p:cNvSpPr/>
          <p:nvPr/>
        </p:nvSpPr>
        <p:spPr>
          <a:xfrm flipV="1">
            <a:off x="1984539" y="3050919"/>
            <a:ext cx="948624" cy="1525290"/>
          </a:xfrm>
          <a:prstGeom prst="line">
            <a:avLst/>
          </a:prstGeom>
          <a:ln w="50800">
            <a:solidFill>
              <a:srgbClr val="FFD877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619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1400" y="919874"/>
            <a:ext cx="8128000" cy="12899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14" grpId="4"/>
      <p:bldP build="whole" bldLvl="1" animBg="1" rev="0" advAuto="0" spid="610" grpId="2"/>
      <p:bldP build="whole" bldLvl="1" animBg="1" rev="0" advAuto="0" spid="615" grpId="5"/>
      <p:bldP build="whole" bldLvl="1" animBg="1" rev="0" advAuto="0" spid="616" grpId="3"/>
      <p:bldP build="whole" bldLvl="1" animBg="1" rev="0" advAuto="0" spid="608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Diffusion is Random Motion"/>
          <p:cNvSpPr txBox="1"/>
          <p:nvPr/>
        </p:nvSpPr>
        <p:spPr>
          <a:xfrm>
            <a:off x="335192" y="165100"/>
            <a:ext cx="63627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 b="1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Diffusion is Random Motion</a:t>
            </a:r>
          </a:p>
        </p:txBody>
      </p:sp>
      <p:pic>
        <p:nvPicPr>
          <p:cNvPr id="622" name="brownian.mov" descr="brownian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257300" y="1181100"/>
            <a:ext cx="7890934" cy="5918200"/>
          </a:xfrm>
          <a:prstGeom prst="rect">
            <a:avLst/>
          </a:prstGeom>
          <a:ln w="12700">
            <a:miter lim="400000"/>
          </a:ln>
        </p:spPr>
      </p:pic>
      <p:sp>
        <p:nvSpPr>
          <p:cNvPr id="623" name="Tracking of 1 µm polystyrene spheres in an enclosed volume"/>
          <p:cNvSpPr txBox="1"/>
          <p:nvPr/>
        </p:nvSpPr>
        <p:spPr>
          <a:xfrm>
            <a:off x="3959324" y="7010400"/>
            <a:ext cx="5003801" cy="27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lnSpc>
                <a:spcPts val="3300"/>
              </a:lnSpc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Tracking of 1 µm polystyrene spheres in an enclosed volume</a:t>
            </a:r>
          </a:p>
        </p:txBody>
      </p:sp>
      <p:pic>
        <p:nvPicPr>
          <p:cNvPr id="624" name="Brownian motion of 1 µm spheres.mov" descr="Brownian motion of 1 µm spheres.mov"/>
          <p:cNvPicPr>
            <a:picLocks noChangeAspect="0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>
            <a:extLst/>
          </a:blip>
          <a:stretch>
            <a:fillRect/>
          </a:stretch>
        </p:blipFill>
        <p:spPr>
          <a:xfrm>
            <a:off x="1193800" y="965200"/>
            <a:ext cx="7759700" cy="59184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466" fill="hold"/>
                                        <p:tgtEl>
                                          <p:spTgt spid="6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5466"/>
                            </p:stCondLst>
                            <p:childTnLst>
                              <p:par>
                                <p:cTn id="8" presetClass="mediacall" nodeType="after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6501" fill="hold"/>
                                        <p:tgtEl>
                                          <p:spTgt spid="6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0" fill="hold" display="0">
                  <p:stCondLst>
                    <p:cond delay="indefinite"/>
                  </p:stCondLst>
                </p:cTn>
                <p:tgtEl>
                  <p:spTgt spid="624"/>
                </p:tgtEl>
              </p:cMediaNode>
            </p:video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62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atterning Development in the Embryo"/>
          <p:cNvSpPr txBox="1"/>
          <p:nvPr/>
        </p:nvSpPr>
        <p:spPr>
          <a:xfrm>
            <a:off x="157392" y="279400"/>
            <a:ext cx="84582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 b="1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Patterning Development in the Embryo</a:t>
            </a:r>
          </a:p>
        </p:txBody>
      </p:sp>
      <p:grpSp>
        <p:nvGrpSpPr>
          <p:cNvPr id="188" name="Grup"/>
          <p:cNvGrpSpPr/>
          <p:nvPr/>
        </p:nvGrpSpPr>
        <p:grpSpPr>
          <a:xfrm>
            <a:off x="835248" y="2654746"/>
            <a:ext cx="3198286" cy="2704530"/>
            <a:chOff x="124" y="0"/>
            <a:chExt cx="3198285" cy="2704529"/>
          </a:xfrm>
        </p:grpSpPr>
        <p:sp>
          <p:nvSpPr>
            <p:cNvPr id="184" name="Línia"/>
            <p:cNvSpPr/>
            <p:nvPr/>
          </p:nvSpPr>
          <p:spPr>
            <a:xfrm flipH="1">
              <a:off x="499665" y="0"/>
              <a:ext cx="1" cy="2342659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85" name="Línia"/>
            <p:cNvSpPr/>
            <p:nvPr/>
          </p:nvSpPr>
          <p:spPr>
            <a:xfrm flipH="1" flipV="1">
              <a:off x="485675" y="2354903"/>
              <a:ext cx="2712735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86" name="Bicoid conc."/>
            <p:cNvSpPr txBox="1"/>
            <p:nvPr/>
          </p:nvSpPr>
          <p:spPr>
            <a:xfrm rot="16200000">
              <a:off x="-602953" y="964877"/>
              <a:ext cx="1612306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 i="1"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Bicoid conc.</a:t>
              </a:r>
            </a:p>
          </p:txBody>
        </p:sp>
        <p:sp>
          <p:nvSpPr>
            <p:cNvPr id="187" name="x"/>
            <p:cNvSpPr txBox="1"/>
            <p:nvPr/>
          </p:nvSpPr>
          <p:spPr>
            <a:xfrm>
              <a:off x="1628725" y="2298377"/>
              <a:ext cx="224186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 i="1"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x</a:t>
              </a:r>
            </a:p>
          </p:txBody>
        </p:sp>
      </p:grpSp>
      <p:sp>
        <p:nvSpPr>
          <p:cNvPr id="189" name="Expression Pattern"/>
          <p:cNvSpPr txBox="1"/>
          <p:nvPr/>
        </p:nvSpPr>
        <p:spPr>
          <a:xfrm>
            <a:off x="5860981" y="1631950"/>
            <a:ext cx="3003886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Expression Pattern</a:t>
            </a:r>
          </a:p>
        </p:txBody>
      </p:sp>
      <p:sp>
        <p:nvSpPr>
          <p:cNvPr id="190" name="Bicoid Protein…"/>
          <p:cNvSpPr txBox="1"/>
          <p:nvPr/>
        </p:nvSpPr>
        <p:spPr>
          <a:xfrm>
            <a:off x="354508" y="1257300"/>
            <a:ext cx="4495801" cy="96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ctr"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Bicoid Protein</a:t>
            </a:r>
          </a:p>
          <a:p>
            <a:pPr algn="ctr"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Gradient in the Embryo</a:t>
            </a:r>
          </a:p>
        </p:txBody>
      </p:sp>
      <p:sp>
        <p:nvSpPr>
          <p:cNvPr id="191" name="Forma"/>
          <p:cNvSpPr/>
          <p:nvPr/>
        </p:nvSpPr>
        <p:spPr>
          <a:xfrm>
            <a:off x="5152079" y="3297250"/>
            <a:ext cx="4419601" cy="1651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11" h="19774" fill="norm" stroke="1" extrusionOk="0">
                <a:moveTo>
                  <a:pt x="28" y="8083"/>
                </a:moveTo>
                <a:cubicBezTo>
                  <a:pt x="-176" y="4088"/>
                  <a:pt x="745" y="2039"/>
                  <a:pt x="2824" y="858"/>
                </a:cubicBezTo>
                <a:cubicBezTo>
                  <a:pt x="6046" y="-970"/>
                  <a:pt x="8443" y="683"/>
                  <a:pt x="10583" y="730"/>
                </a:cubicBezTo>
                <a:cubicBezTo>
                  <a:pt x="13649" y="798"/>
                  <a:pt x="16748" y="-1127"/>
                  <a:pt x="19433" y="2095"/>
                </a:cubicBezTo>
                <a:cubicBezTo>
                  <a:pt x="21424" y="4486"/>
                  <a:pt x="19667" y="12039"/>
                  <a:pt x="17737" y="14772"/>
                </a:cubicBezTo>
                <a:cubicBezTo>
                  <a:pt x="15063" y="18556"/>
                  <a:pt x="11161" y="20473"/>
                  <a:pt x="8400" y="19541"/>
                </a:cubicBezTo>
                <a:cubicBezTo>
                  <a:pt x="5326" y="18504"/>
                  <a:pt x="321" y="13846"/>
                  <a:pt x="28" y="8083"/>
                </a:cubicBezTo>
                <a:close/>
              </a:path>
            </a:pathLst>
          </a:custGeom>
          <a:gradFill>
            <a:gsLst>
              <a:gs pos="1036">
                <a:srgbClr val="975017"/>
              </a:gs>
              <a:gs pos="9403">
                <a:srgbClr val="7E461B"/>
              </a:gs>
              <a:gs pos="13989">
                <a:srgbClr val="643C1F"/>
              </a:gs>
              <a:gs pos="22765">
                <a:srgbClr val="453123"/>
              </a:gs>
              <a:gs pos="100000">
                <a:srgbClr val="262627"/>
              </a:gs>
            </a:gsLst>
          </a:gradFill>
          <a:ln w="76200">
            <a:solidFill>
              <a:srgbClr val="929292"/>
            </a:solidFill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defRPr sz="3200">
                <a:solidFill>
                  <a:srgbClr val="232323"/>
                </a:solidFill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192" name="Línia"/>
          <p:cNvSpPr/>
          <p:nvPr/>
        </p:nvSpPr>
        <p:spPr>
          <a:xfrm>
            <a:off x="1384300" y="4000500"/>
            <a:ext cx="939800" cy="952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0" y="0"/>
                  <a:pt x="5173" y="17021"/>
                  <a:pt x="21600" y="21600"/>
                </a:cubicBezTo>
              </a:path>
            </a:pathLst>
          </a:custGeom>
          <a:ln w="50800">
            <a:solidFill>
              <a:srgbClr val="74A7F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193" name="Spatial distribution of expressed Hunchback protein parallels that of the Bicoid protein gradient"/>
          <p:cNvSpPr txBox="1"/>
          <p:nvPr/>
        </p:nvSpPr>
        <p:spPr>
          <a:xfrm>
            <a:off x="4279069" y="5168900"/>
            <a:ext cx="5803901" cy="1155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ctr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Spatial distribution of expressed </a:t>
            </a:r>
            <a:r>
              <a:rPr b="1"/>
              <a:t>Hunchback protein</a:t>
            </a:r>
            <a:r>
              <a:t> parallels that of the Bicoid protein gradient</a:t>
            </a:r>
          </a:p>
        </p:txBody>
      </p:sp>
      <p:sp>
        <p:nvSpPr>
          <p:cNvPr id="194" name="Línia"/>
          <p:cNvSpPr/>
          <p:nvPr/>
        </p:nvSpPr>
        <p:spPr>
          <a:xfrm flipH="1">
            <a:off x="5097581" y="3948112"/>
            <a:ext cx="341512" cy="1279208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5" name="Bicoid input"/>
          <p:cNvSpPr txBox="1"/>
          <p:nvPr/>
        </p:nvSpPr>
        <p:spPr>
          <a:xfrm>
            <a:off x="3251200" y="3003550"/>
            <a:ext cx="1490638" cy="34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b="1"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Bicoid input</a:t>
            </a:r>
          </a:p>
        </p:txBody>
      </p:sp>
      <p:sp>
        <p:nvSpPr>
          <p:cNvPr id="196" name="Línia"/>
          <p:cNvSpPr/>
          <p:nvPr/>
        </p:nvSpPr>
        <p:spPr>
          <a:xfrm flipH="1" flipV="1">
            <a:off x="4325424" y="3385988"/>
            <a:ext cx="749864" cy="38401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7" name="Bicoid"/>
          <p:cNvSpPr txBox="1"/>
          <p:nvPr/>
        </p:nvSpPr>
        <p:spPr>
          <a:xfrm>
            <a:off x="99447" y="7112719"/>
            <a:ext cx="149063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Bicoid </a:t>
            </a:r>
          </a:p>
        </p:txBody>
      </p:sp>
      <p:sp>
        <p:nvSpPr>
          <p:cNvPr id="198" name="Hunchback"/>
          <p:cNvSpPr txBox="1"/>
          <p:nvPr/>
        </p:nvSpPr>
        <p:spPr>
          <a:xfrm>
            <a:off x="2324275" y="7112719"/>
            <a:ext cx="195320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Hunchback </a:t>
            </a:r>
          </a:p>
        </p:txBody>
      </p:sp>
      <p:sp>
        <p:nvSpPr>
          <p:cNvPr id="199" name="Línia"/>
          <p:cNvSpPr/>
          <p:nvPr/>
        </p:nvSpPr>
        <p:spPr>
          <a:xfrm>
            <a:off x="1452186" y="7387428"/>
            <a:ext cx="73332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rup"/>
          <p:cNvGrpSpPr/>
          <p:nvPr/>
        </p:nvGrpSpPr>
        <p:grpSpPr>
          <a:xfrm>
            <a:off x="835248" y="2654746"/>
            <a:ext cx="3198286" cy="2704530"/>
            <a:chOff x="124" y="0"/>
            <a:chExt cx="3198285" cy="2704529"/>
          </a:xfrm>
        </p:grpSpPr>
        <p:sp>
          <p:nvSpPr>
            <p:cNvPr id="203" name="Línia"/>
            <p:cNvSpPr/>
            <p:nvPr/>
          </p:nvSpPr>
          <p:spPr>
            <a:xfrm flipH="1">
              <a:off x="499665" y="0"/>
              <a:ext cx="1" cy="2342659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04" name="Línia"/>
            <p:cNvSpPr/>
            <p:nvPr/>
          </p:nvSpPr>
          <p:spPr>
            <a:xfrm flipH="1" flipV="1">
              <a:off x="485675" y="2354903"/>
              <a:ext cx="2712735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05" name="Bicoid conc."/>
            <p:cNvSpPr txBox="1"/>
            <p:nvPr/>
          </p:nvSpPr>
          <p:spPr>
            <a:xfrm rot="16200000">
              <a:off x="-602953" y="964877"/>
              <a:ext cx="1612306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 i="1"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Bicoid conc.</a:t>
              </a:r>
            </a:p>
          </p:txBody>
        </p:sp>
        <p:sp>
          <p:nvSpPr>
            <p:cNvPr id="206" name="x"/>
            <p:cNvSpPr txBox="1"/>
            <p:nvPr/>
          </p:nvSpPr>
          <p:spPr>
            <a:xfrm>
              <a:off x="1628725" y="2298377"/>
              <a:ext cx="224186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 i="1"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x</a:t>
              </a:r>
            </a:p>
          </p:txBody>
        </p:sp>
      </p:grpSp>
      <p:sp>
        <p:nvSpPr>
          <p:cNvPr id="208" name="Expression Pattern"/>
          <p:cNvSpPr txBox="1"/>
          <p:nvPr/>
        </p:nvSpPr>
        <p:spPr>
          <a:xfrm>
            <a:off x="5860981" y="1631950"/>
            <a:ext cx="3003886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Expression Pattern</a:t>
            </a:r>
          </a:p>
        </p:txBody>
      </p:sp>
      <p:sp>
        <p:nvSpPr>
          <p:cNvPr id="209" name="Bicoid Protein…"/>
          <p:cNvSpPr txBox="1"/>
          <p:nvPr/>
        </p:nvSpPr>
        <p:spPr>
          <a:xfrm>
            <a:off x="354508" y="1257300"/>
            <a:ext cx="4495801" cy="96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ctr"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Bicoid Protein</a:t>
            </a:r>
          </a:p>
          <a:p>
            <a:pPr algn="ctr"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Gradient in the Embryo</a:t>
            </a:r>
          </a:p>
        </p:txBody>
      </p:sp>
      <p:sp>
        <p:nvSpPr>
          <p:cNvPr id="210" name="Forma"/>
          <p:cNvSpPr/>
          <p:nvPr/>
        </p:nvSpPr>
        <p:spPr>
          <a:xfrm>
            <a:off x="5152079" y="3297250"/>
            <a:ext cx="4419601" cy="1651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11" h="19774" fill="norm" stroke="1" extrusionOk="0">
                <a:moveTo>
                  <a:pt x="28" y="8083"/>
                </a:moveTo>
                <a:cubicBezTo>
                  <a:pt x="-176" y="4088"/>
                  <a:pt x="745" y="2039"/>
                  <a:pt x="2824" y="858"/>
                </a:cubicBezTo>
                <a:cubicBezTo>
                  <a:pt x="6046" y="-970"/>
                  <a:pt x="8443" y="683"/>
                  <a:pt x="10583" y="730"/>
                </a:cubicBezTo>
                <a:cubicBezTo>
                  <a:pt x="13649" y="798"/>
                  <a:pt x="16748" y="-1127"/>
                  <a:pt x="19433" y="2095"/>
                </a:cubicBezTo>
                <a:cubicBezTo>
                  <a:pt x="21424" y="4486"/>
                  <a:pt x="19667" y="12039"/>
                  <a:pt x="17737" y="14772"/>
                </a:cubicBezTo>
                <a:cubicBezTo>
                  <a:pt x="15063" y="18556"/>
                  <a:pt x="11161" y="20473"/>
                  <a:pt x="8400" y="19541"/>
                </a:cubicBezTo>
                <a:cubicBezTo>
                  <a:pt x="5326" y="18504"/>
                  <a:pt x="321" y="13846"/>
                  <a:pt x="28" y="8083"/>
                </a:cubicBezTo>
                <a:close/>
              </a:path>
            </a:pathLst>
          </a:custGeom>
          <a:gradFill>
            <a:gsLst>
              <a:gs pos="1036">
                <a:srgbClr val="D27124"/>
              </a:gs>
              <a:gs pos="31606">
                <a:srgbClr val="643C1F"/>
              </a:gs>
              <a:gs pos="59987">
                <a:srgbClr val="453123"/>
              </a:gs>
              <a:gs pos="100000">
                <a:srgbClr val="262627"/>
              </a:gs>
            </a:gsLst>
          </a:gradFill>
          <a:ln w="76200">
            <a:solidFill>
              <a:srgbClr val="929292"/>
            </a:solidFill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defRPr sz="3200">
                <a:solidFill>
                  <a:srgbClr val="232323"/>
                </a:solidFill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211" name="Línia"/>
          <p:cNvSpPr/>
          <p:nvPr/>
        </p:nvSpPr>
        <p:spPr>
          <a:xfrm>
            <a:off x="1350218" y="3438078"/>
            <a:ext cx="2136826" cy="1522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0" y="0"/>
                  <a:pt x="6957" y="19492"/>
                  <a:pt x="21600" y="21600"/>
                </a:cubicBezTo>
              </a:path>
            </a:pathLst>
          </a:custGeom>
          <a:ln w="50800">
            <a:solidFill>
              <a:srgbClr val="74A7F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212" name="High [Hunchback]"/>
          <p:cNvSpPr txBox="1"/>
          <p:nvPr/>
        </p:nvSpPr>
        <p:spPr>
          <a:xfrm>
            <a:off x="4704934" y="5384799"/>
            <a:ext cx="1950617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ctr"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High [Hunchback]</a:t>
            </a:r>
          </a:p>
        </p:txBody>
      </p:sp>
      <p:sp>
        <p:nvSpPr>
          <p:cNvPr id="213" name="Hunchback…"/>
          <p:cNvSpPr txBox="1"/>
          <p:nvPr/>
        </p:nvSpPr>
        <p:spPr>
          <a:xfrm>
            <a:off x="4685469" y="2305050"/>
            <a:ext cx="1633141" cy="787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Hunchback </a:t>
            </a:r>
          </a:p>
          <a:p>
            <a:pPr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protein</a:t>
            </a:r>
          </a:p>
        </p:txBody>
      </p:sp>
      <p:sp>
        <p:nvSpPr>
          <p:cNvPr id="214" name="Línia"/>
          <p:cNvSpPr/>
          <p:nvPr/>
        </p:nvSpPr>
        <p:spPr>
          <a:xfrm flipH="1" flipV="1">
            <a:off x="5323978" y="3110805"/>
            <a:ext cx="353518" cy="70629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5" name="Línia"/>
          <p:cNvSpPr/>
          <p:nvPr/>
        </p:nvSpPr>
        <p:spPr>
          <a:xfrm>
            <a:off x="5130800" y="4937555"/>
            <a:ext cx="1079500" cy="381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3149"/>
                </a:lnTo>
                <a:lnTo>
                  <a:pt x="9832" y="13560"/>
                </a:lnTo>
                <a:cubicBezTo>
                  <a:pt x="9832" y="13560"/>
                  <a:pt x="11176" y="21249"/>
                  <a:pt x="11520" y="21600"/>
                </a:cubicBezTo>
                <a:cubicBezTo>
                  <a:pt x="11284" y="21359"/>
                  <a:pt x="12979" y="13149"/>
                  <a:pt x="12979" y="13149"/>
                </a:cubicBezTo>
                <a:lnTo>
                  <a:pt x="21600" y="13149"/>
                </a:lnTo>
                <a:lnTo>
                  <a:pt x="21600" y="0"/>
                </a:ln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grpSp>
        <p:nvGrpSpPr>
          <p:cNvPr id="218" name="Grup"/>
          <p:cNvGrpSpPr/>
          <p:nvPr/>
        </p:nvGrpSpPr>
        <p:grpSpPr>
          <a:xfrm>
            <a:off x="3736392" y="5798145"/>
            <a:ext cx="3898901" cy="875705"/>
            <a:chOff x="0" y="0"/>
            <a:chExt cx="3898900" cy="875704"/>
          </a:xfrm>
        </p:grpSpPr>
        <p:sp>
          <p:nvSpPr>
            <p:cNvPr id="216" name="Krüpple transcription repressed"/>
            <p:cNvSpPr txBox="1"/>
            <p:nvPr/>
          </p:nvSpPr>
          <p:spPr>
            <a:xfrm>
              <a:off x="0" y="507404"/>
              <a:ext cx="3898900" cy="368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"/>
                </a:defRPr>
              </a:pPr>
              <a:r>
                <a:t>Krüpple transcription </a:t>
              </a:r>
              <a:r>
                <a:rPr>
                  <a:solidFill>
                    <a:srgbClr val="FF6251"/>
                  </a:solidFill>
                </a:rPr>
                <a:t>repressed</a:t>
              </a:r>
            </a:p>
          </p:txBody>
        </p:sp>
        <p:sp>
          <p:nvSpPr>
            <p:cNvPr id="217" name="Línia"/>
            <p:cNvSpPr/>
            <p:nvPr/>
          </p:nvSpPr>
          <p:spPr>
            <a:xfrm flipV="1">
              <a:off x="1954993" y="0"/>
              <a:ext cx="1093" cy="465138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219" name="Patterning Development in the Embryo"/>
          <p:cNvSpPr txBox="1"/>
          <p:nvPr/>
        </p:nvSpPr>
        <p:spPr>
          <a:xfrm>
            <a:off x="157392" y="279400"/>
            <a:ext cx="84582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 b="1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Patterning Development in the Embryo</a:t>
            </a:r>
          </a:p>
        </p:txBody>
      </p:sp>
      <p:sp>
        <p:nvSpPr>
          <p:cNvPr id="220" name="Bicoid"/>
          <p:cNvSpPr txBox="1"/>
          <p:nvPr/>
        </p:nvSpPr>
        <p:spPr>
          <a:xfrm>
            <a:off x="99447" y="7112719"/>
            <a:ext cx="149063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Bicoid </a:t>
            </a:r>
          </a:p>
        </p:txBody>
      </p:sp>
      <p:sp>
        <p:nvSpPr>
          <p:cNvPr id="221" name="Hunchback"/>
          <p:cNvSpPr txBox="1"/>
          <p:nvPr/>
        </p:nvSpPr>
        <p:spPr>
          <a:xfrm>
            <a:off x="2324275" y="7112719"/>
            <a:ext cx="195320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Hunchback </a:t>
            </a:r>
          </a:p>
        </p:txBody>
      </p:sp>
      <p:sp>
        <p:nvSpPr>
          <p:cNvPr id="222" name="Línia"/>
          <p:cNvSpPr/>
          <p:nvPr/>
        </p:nvSpPr>
        <p:spPr>
          <a:xfrm>
            <a:off x="1452186" y="7387428"/>
            <a:ext cx="73332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223" name="Krüpple"/>
          <p:cNvSpPr txBox="1"/>
          <p:nvPr/>
        </p:nvSpPr>
        <p:spPr>
          <a:xfrm>
            <a:off x="5011673" y="7112719"/>
            <a:ext cx="195320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Krüpple</a:t>
            </a:r>
          </a:p>
        </p:txBody>
      </p:sp>
      <p:sp>
        <p:nvSpPr>
          <p:cNvPr id="224" name="Línia"/>
          <p:cNvSpPr/>
          <p:nvPr/>
        </p:nvSpPr>
        <p:spPr>
          <a:xfrm>
            <a:off x="4416249" y="7387428"/>
            <a:ext cx="733323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atterning Development in the Embryo"/>
          <p:cNvSpPr txBox="1"/>
          <p:nvPr/>
        </p:nvSpPr>
        <p:spPr>
          <a:xfrm>
            <a:off x="157392" y="279400"/>
            <a:ext cx="84582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 b="1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Patterning Development in the Embryo</a:t>
            </a:r>
          </a:p>
        </p:txBody>
      </p:sp>
      <p:grpSp>
        <p:nvGrpSpPr>
          <p:cNvPr id="233" name="Grup"/>
          <p:cNvGrpSpPr/>
          <p:nvPr/>
        </p:nvGrpSpPr>
        <p:grpSpPr>
          <a:xfrm>
            <a:off x="835248" y="2654746"/>
            <a:ext cx="3198286" cy="2704530"/>
            <a:chOff x="124" y="0"/>
            <a:chExt cx="3198285" cy="2704529"/>
          </a:xfrm>
        </p:grpSpPr>
        <p:sp>
          <p:nvSpPr>
            <p:cNvPr id="229" name="Línia"/>
            <p:cNvSpPr/>
            <p:nvPr/>
          </p:nvSpPr>
          <p:spPr>
            <a:xfrm flipH="1">
              <a:off x="499665" y="0"/>
              <a:ext cx="1" cy="2342659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30" name="Línia"/>
            <p:cNvSpPr/>
            <p:nvPr/>
          </p:nvSpPr>
          <p:spPr>
            <a:xfrm flipH="1" flipV="1">
              <a:off x="485675" y="2354903"/>
              <a:ext cx="2712735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31" name="Bicoid conc."/>
            <p:cNvSpPr txBox="1"/>
            <p:nvPr/>
          </p:nvSpPr>
          <p:spPr>
            <a:xfrm rot="16200000">
              <a:off x="-602953" y="964877"/>
              <a:ext cx="1612306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 i="1"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Bicoid conc.</a:t>
              </a:r>
            </a:p>
          </p:txBody>
        </p:sp>
        <p:sp>
          <p:nvSpPr>
            <p:cNvPr id="232" name="x"/>
            <p:cNvSpPr txBox="1"/>
            <p:nvPr/>
          </p:nvSpPr>
          <p:spPr>
            <a:xfrm>
              <a:off x="1628725" y="2298377"/>
              <a:ext cx="224186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 i="1"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x</a:t>
              </a:r>
            </a:p>
          </p:txBody>
        </p:sp>
      </p:grpSp>
      <p:sp>
        <p:nvSpPr>
          <p:cNvPr id="234" name="Expression Pattern"/>
          <p:cNvSpPr txBox="1"/>
          <p:nvPr/>
        </p:nvSpPr>
        <p:spPr>
          <a:xfrm>
            <a:off x="5860981" y="1631950"/>
            <a:ext cx="3003886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Expression Pattern</a:t>
            </a:r>
          </a:p>
        </p:txBody>
      </p:sp>
      <p:sp>
        <p:nvSpPr>
          <p:cNvPr id="235" name="Bicoid Protein…"/>
          <p:cNvSpPr txBox="1"/>
          <p:nvPr/>
        </p:nvSpPr>
        <p:spPr>
          <a:xfrm>
            <a:off x="354508" y="1257300"/>
            <a:ext cx="4495801" cy="96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ctr"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Bicoid Protein</a:t>
            </a:r>
          </a:p>
          <a:p>
            <a:pPr algn="ctr"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Gradient in the Embryo</a:t>
            </a:r>
          </a:p>
        </p:txBody>
      </p:sp>
      <p:sp>
        <p:nvSpPr>
          <p:cNvPr id="236" name="Forma"/>
          <p:cNvSpPr/>
          <p:nvPr/>
        </p:nvSpPr>
        <p:spPr>
          <a:xfrm>
            <a:off x="5152079" y="3297250"/>
            <a:ext cx="4419601" cy="1651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11" h="19774" fill="norm" stroke="1" extrusionOk="0">
                <a:moveTo>
                  <a:pt x="28" y="8083"/>
                </a:moveTo>
                <a:cubicBezTo>
                  <a:pt x="-176" y="4088"/>
                  <a:pt x="745" y="2039"/>
                  <a:pt x="2824" y="858"/>
                </a:cubicBezTo>
                <a:cubicBezTo>
                  <a:pt x="6046" y="-970"/>
                  <a:pt x="8443" y="683"/>
                  <a:pt x="10583" y="730"/>
                </a:cubicBezTo>
                <a:cubicBezTo>
                  <a:pt x="13649" y="798"/>
                  <a:pt x="16748" y="-1127"/>
                  <a:pt x="19433" y="2095"/>
                </a:cubicBezTo>
                <a:cubicBezTo>
                  <a:pt x="21424" y="4486"/>
                  <a:pt x="19667" y="12039"/>
                  <a:pt x="17737" y="14772"/>
                </a:cubicBezTo>
                <a:cubicBezTo>
                  <a:pt x="15063" y="18556"/>
                  <a:pt x="11161" y="20473"/>
                  <a:pt x="8400" y="19541"/>
                </a:cubicBezTo>
                <a:cubicBezTo>
                  <a:pt x="5326" y="18504"/>
                  <a:pt x="321" y="13846"/>
                  <a:pt x="28" y="8083"/>
                </a:cubicBezTo>
                <a:close/>
              </a:path>
            </a:pathLst>
          </a:custGeom>
          <a:gradFill>
            <a:gsLst>
              <a:gs pos="1036">
                <a:srgbClr val="D27124"/>
              </a:gs>
              <a:gs pos="31606">
                <a:srgbClr val="643C1F"/>
              </a:gs>
              <a:gs pos="59987">
                <a:srgbClr val="453123"/>
              </a:gs>
              <a:gs pos="100000">
                <a:srgbClr val="262627"/>
              </a:gs>
            </a:gsLst>
          </a:gradFill>
          <a:ln w="76200">
            <a:solidFill>
              <a:srgbClr val="929292"/>
            </a:solidFill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defRPr sz="3200">
                <a:solidFill>
                  <a:srgbClr val="232323"/>
                </a:solidFill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237" name="Línia"/>
          <p:cNvSpPr/>
          <p:nvPr/>
        </p:nvSpPr>
        <p:spPr>
          <a:xfrm>
            <a:off x="1350218" y="3438078"/>
            <a:ext cx="2136826" cy="1522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0" y="0"/>
                  <a:pt x="6957" y="19492"/>
                  <a:pt x="21600" y="21600"/>
                </a:cubicBezTo>
              </a:path>
            </a:pathLst>
          </a:custGeom>
          <a:ln w="50800">
            <a:solidFill>
              <a:srgbClr val="74A7F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238" name="[Hunchback] &lt; threshold 1"/>
          <p:cNvSpPr txBox="1"/>
          <p:nvPr/>
        </p:nvSpPr>
        <p:spPr>
          <a:xfrm>
            <a:off x="5553527" y="5740400"/>
            <a:ext cx="2869631" cy="36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ctr"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[Hunchback] &lt; threshold 1</a:t>
            </a:r>
          </a:p>
        </p:txBody>
      </p:sp>
      <p:sp>
        <p:nvSpPr>
          <p:cNvPr id="239" name="Hunchback…"/>
          <p:cNvSpPr txBox="1"/>
          <p:nvPr/>
        </p:nvSpPr>
        <p:spPr>
          <a:xfrm>
            <a:off x="4685469" y="2305050"/>
            <a:ext cx="1633141" cy="787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Hunchback </a:t>
            </a:r>
          </a:p>
          <a:p>
            <a:pPr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protein</a:t>
            </a:r>
          </a:p>
        </p:txBody>
      </p:sp>
      <p:sp>
        <p:nvSpPr>
          <p:cNvPr id="240" name="Línia"/>
          <p:cNvSpPr/>
          <p:nvPr/>
        </p:nvSpPr>
        <p:spPr>
          <a:xfrm flipH="1" flipV="1">
            <a:off x="5323978" y="3110805"/>
            <a:ext cx="353518" cy="70629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1" name="Línia"/>
          <p:cNvSpPr/>
          <p:nvPr/>
        </p:nvSpPr>
        <p:spPr>
          <a:xfrm>
            <a:off x="6438900" y="5191555"/>
            <a:ext cx="1079500" cy="381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3149"/>
                </a:lnTo>
                <a:lnTo>
                  <a:pt x="9832" y="13560"/>
                </a:lnTo>
                <a:cubicBezTo>
                  <a:pt x="9832" y="13560"/>
                  <a:pt x="11176" y="21249"/>
                  <a:pt x="11520" y="21600"/>
                </a:cubicBezTo>
                <a:cubicBezTo>
                  <a:pt x="11284" y="21359"/>
                  <a:pt x="12979" y="13149"/>
                  <a:pt x="12979" y="13149"/>
                </a:cubicBezTo>
                <a:lnTo>
                  <a:pt x="21600" y="13149"/>
                </a:lnTo>
                <a:lnTo>
                  <a:pt x="21600" y="0"/>
                </a:ln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grpSp>
        <p:nvGrpSpPr>
          <p:cNvPr id="244" name="Grup"/>
          <p:cNvGrpSpPr/>
          <p:nvPr/>
        </p:nvGrpSpPr>
        <p:grpSpPr>
          <a:xfrm>
            <a:off x="5031792" y="6115645"/>
            <a:ext cx="3898901" cy="875705"/>
            <a:chOff x="0" y="0"/>
            <a:chExt cx="3898900" cy="875704"/>
          </a:xfrm>
        </p:grpSpPr>
        <p:sp>
          <p:nvSpPr>
            <p:cNvPr id="242" name="Krüpple transcription activated"/>
            <p:cNvSpPr txBox="1"/>
            <p:nvPr/>
          </p:nvSpPr>
          <p:spPr>
            <a:xfrm>
              <a:off x="0" y="507404"/>
              <a:ext cx="3898900" cy="368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"/>
                </a:defRPr>
              </a:pPr>
              <a:r>
                <a:t>Krüpple transcription </a:t>
              </a:r>
              <a:r>
                <a:rPr>
                  <a:solidFill>
                    <a:srgbClr val="77BB41"/>
                  </a:solidFill>
                </a:rPr>
                <a:t>activated</a:t>
              </a:r>
            </a:p>
          </p:txBody>
        </p:sp>
        <p:sp>
          <p:nvSpPr>
            <p:cNvPr id="243" name="Línia"/>
            <p:cNvSpPr/>
            <p:nvPr/>
          </p:nvSpPr>
          <p:spPr>
            <a:xfrm flipV="1">
              <a:off x="1954993" y="0"/>
              <a:ext cx="1093" cy="465138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245" name="Línia"/>
          <p:cNvSpPr/>
          <p:nvPr/>
        </p:nvSpPr>
        <p:spPr>
          <a:xfrm>
            <a:off x="1955800" y="5219700"/>
            <a:ext cx="0" cy="871755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6" name="Threshold 1"/>
          <p:cNvSpPr txBox="1"/>
          <p:nvPr/>
        </p:nvSpPr>
        <p:spPr>
          <a:xfrm>
            <a:off x="1359098" y="6196105"/>
            <a:ext cx="1187252" cy="333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ctr">
              <a:defRPr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Threshold 1</a:t>
            </a:r>
          </a:p>
        </p:txBody>
      </p:sp>
      <p:sp>
        <p:nvSpPr>
          <p:cNvPr id="247" name="Bicoid"/>
          <p:cNvSpPr txBox="1"/>
          <p:nvPr/>
        </p:nvSpPr>
        <p:spPr>
          <a:xfrm>
            <a:off x="99447" y="7112719"/>
            <a:ext cx="149063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Bicoid </a:t>
            </a:r>
          </a:p>
        </p:txBody>
      </p:sp>
      <p:sp>
        <p:nvSpPr>
          <p:cNvPr id="248" name="Hunchback"/>
          <p:cNvSpPr txBox="1"/>
          <p:nvPr/>
        </p:nvSpPr>
        <p:spPr>
          <a:xfrm>
            <a:off x="2324275" y="7112719"/>
            <a:ext cx="195320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Hunchback </a:t>
            </a:r>
          </a:p>
        </p:txBody>
      </p:sp>
      <p:sp>
        <p:nvSpPr>
          <p:cNvPr id="249" name="Línia"/>
          <p:cNvSpPr/>
          <p:nvPr/>
        </p:nvSpPr>
        <p:spPr>
          <a:xfrm>
            <a:off x="1452186" y="7387428"/>
            <a:ext cx="73332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250" name="Krüpple"/>
          <p:cNvSpPr txBox="1"/>
          <p:nvPr/>
        </p:nvSpPr>
        <p:spPr>
          <a:xfrm>
            <a:off x="5011673" y="7112719"/>
            <a:ext cx="195320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Krüpple</a:t>
            </a:r>
          </a:p>
        </p:txBody>
      </p:sp>
      <p:sp>
        <p:nvSpPr>
          <p:cNvPr id="251" name="Línia"/>
          <p:cNvSpPr/>
          <p:nvPr/>
        </p:nvSpPr>
        <p:spPr>
          <a:xfrm>
            <a:off x="4416249" y="7387428"/>
            <a:ext cx="733323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atterning Development in the Embryo"/>
          <p:cNvSpPr txBox="1"/>
          <p:nvPr/>
        </p:nvSpPr>
        <p:spPr>
          <a:xfrm>
            <a:off x="157392" y="279400"/>
            <a:ext cx="84582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 b="1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Patterning Development in the Embryo</a:t>
            </a:r>
          </a:p>
        </p:txBody>
      </p:sp>
      <p:grpSp>
        <p:nvGrpSpPr>
          <p:cNvPr id="260" name="Grup"/>
          <p:cNvGrpSpPr/>
          <p:nvPr/>
        </p:nvGrpSpPr>
        <p:grpSpPr>
          <a:xfrm>
            <a:off x="835248" y="2654746"/>
            <a:ext cx="3198286" cy="2704530"/>
            <a:chOff x="124" y="0"/>
            <a:chExt cx="3198285" cy="2704529"/>
          </a:xfrm>
        </p:grpSpPr>
        <p:sp>
          <p:nvSpPr>
            <p:cNvPr id="256" name="Línia"/>
            <p:cNvSpPr/>
            <p:nvPr/>
          </p:nvSpPr>
          <p:spPr>
            <a:xfrm flipH="1">
              <a:off x="499665" y="0"/>
              <a:ext cx="1" cy="2342659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57" name="Línia"/>
            <p:cNvSpPr/>
            <p:nvPr/>
          </p:nvSpPr>
          <p:spPr>
            <a:xfrm flipH="1" flipV="1">
              <a:off x="485675" y="2354903"/>
              <a:ext cx="2712735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58" name="Bicoid conc."/>
            <p:cNvSpPr txBox="1"/>
            <p:nvPr/>
          </p:nvSpPr>
          <p:spPr>
            <a:xfrm rot="16200000">
              <a:off x="-602953" y="964877"/>
              <a:ext cx="1612306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 i="1"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Bicoid conc.</a:t>
              </a:r>
            </a:p>
          </p:txBody>
        </p:sp>
        <p:sp>
          <p:nvSpPr>
            <p:cNvPr id="259" name="x"/>
            <p:cNvSpPr txBox="1"/>
            <p:nvPr/>
          </p:nvSpPr>
          <p:spPr>
            <a:xfrm>
              <a:off x="1628725" y="2298377"/>
              <a:ext cx="224186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 i="1"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x</a:t>
              </a:r>
            </a:p>
          </p:txBody>
        </p:sp>
      </p:grpSp>
      <p:sp>
        <p:nvSpPr>
          <p:cNvPr id="261" name="Expression Pattern"/>
          <p:cNvSpPr txBox="1"/>
          <p:nvPr/>
        </p:nvSpPr>
        <p:spPr>
          <a:xfrm>
            <a:off x="5860981" y="1631950"/>
            <a:ext cx="3003886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Expression Pattern</a:t>
            </a:r>
          </a:p>
        </p:txBody>
      </p:sp>
      <p:sp>
        <p:nvSpPr>
          <p:cNvPr id="262" name="Bicoid Protein…"/>
          <p:cNvSpPr txBox="1"/>
          <p:nvPr/>
        </p:nvSpPr>
        <p:spPr>
          <a:xfrm>
            <a:off x="354508" y="1257300"/>
            <a:ext cx="4495801" cy="96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ctr"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Bicoid Protein</a:t>
            </a:r>
          </a:p>
          <a:p>
            <a:pPr algn="ctr"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Gradient in the Embryo</a:t>
            </a:r>
          </a:p>
        </p:txBody>
      </p:sp>
      <p:sp>
        <p:nvSpPr>
          <p:cNvPr id="263" name="Forma"/>
          <p:cNvSpPr/>
          <p:nvPr/>
        </p:nvSpPr>
        <p:spPr>
          <a:xfrm>
            <a:off x="5152079" y="3297250"/>
            <a:ext cx="4419601" cy="1651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11" h="19774" fill="norm" stroke="1" extrusionOk="0">
                <a:moveTo>
                  <a:pt x="28" y="8083"/>
                </a:moveTo>
                <a:cubicBezTo>
                  <a:pt x="-176" y="4088"/>
                  <a:pt x="745" y="2039"/>
                  <a:pt x="2824" y="858"/>
                </a:cubicBezTo>
                <a:cubicBezTo>
                  <a:pt x="6046" y="-970"/>
                  <a:pt x="8443" y="683"/>
                  <a:pt x="10583" y="730"/>
                </a:cubicBezTo>
                <a:cubicBezTo>
                  <a:pt x="13649" y="798"/>
                  <a:pt x="16748" y="-1127"/>
                  <a:pt x="19433" y="2095"/>
                </a:cubicBezTo>
                <a:cubicBezTo>
                  <a:pt x="21424" y="4486"/>
                  <a:pt x="19667" y="12039"/>
                  <a:pt x="17737" y="14772"/>
                </a:cubicBezTo>
                <a:cubicBezTo>
                  <a:pt x="15063" y="18556"/>
                  <a:pt x="11161" y="20473"/>
                  <a:pt x="8400" y="19541"/>
                </a:cubicBezTo>
                <a:cubicBezTo>
                  <a:pt x="5326" y="18504"/>
                  <a:pt x="321" y="13846"/>
                  <a:pt x="28" y="8083"/>
                </a:cubicBezTo>
                <a:close/>
              </a:path>
            </a:pathLst>
          </a:custGeom>
          <a:gradFill>
            <a:gsLst>
              <a:gs pos="1036">
                <a:srgbClr val="D27124"/>
              </a:gs>
              <a:gs pos="31606">
                <a:srgbClr val="643C1F"/>
              </a:gs>
              <a:gs pos="59987">
                <a:srgbClr val="453123"/>
              </a:gs>
              <a:gs pos="100000">
                <a:srgbClr val="262627"/>
              </a:gs>
            </a:gsLst>
          </a:gradFill>
          <a:ln w="76200">
            <a:solidFill>
              <a:srgbClr val="929292"/>
            </a:solidFill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defRPr sz="3200">
                <a:solidFill>
                  <a:srgbClr val="232323"/>
                </a:solidFill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264" name="Línia"/>
          <p:cNvSpPr/>
          <p:nvPr/>
        </p:nvSpPr>
        <p:spPr>
          <a:xfrm>
            <a:off x="1350218" y="3438078"/>
            <a:ext cx="2136826" cy="1522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0" y="0"/>
                  <a:pt x="6957" y="19492"/>
                  <a:pt x="21600" y="21600"/>
                </a:cubicBezTo>
              </a:path>
            </a:pathLst>
          </a:custGeom>
          <a:ln w="50800">
            <a:solidFill>
              <a:srgbClr val="74A7F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265" name="[Hunchback] &lt; threshold 2"/>
          <p:cNvSpPr txBox="1"/>
          <p:nvPr/>
        </p:nvSpPr>
        <p:spPr>
          <a:xfrm>
            <a:off x="7166427" y="5524500"/>
            <a:ext cx="2869631" cy="36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ctr"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[Hunchback] &lt; threshold 2</a:t>
            </a:r>
          </a:p>
        </p:txBody>
      </p:sp>
      <p:sp>
        <p:nvSpPr>
          <p:cNvPr id="266" name="Hunchback…"/>
          <p:cNvSpPr txBox="1"/>
          <p:nvPr/>
        </p:nvSpPr>
        <p:spPr>
          <a:xfrm>
            <a:off x="4685469" y="2305050"/>
            <a:ext cx="1633141" cy="787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Hunchback </a:t>
            </a:r>
          </a:p>
          <a:p>
            <a:pPr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protein</a:t>
            </a:r>
          </a:p>
        </p:txBody>
      </p:sp>
      <p:sp>
        <p:nvSpPr>
          <p:cNvPr id="267" name="Línia"/>
          <p:cNvSpPr/>
          <p:nvPr/>
        </p:nvSpPr>
        <p:spPr>
          <a:xfrm flipH="1" flipV="1">
            <a:off x="5323978" y="3110805"/>
            <a:ext cx="353518" cy="70629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8" name="Línia"/>
          <p:cNvSpPr/>
          <p:nvPr/>
        </p:nvSpPr>
        <p:spPr>
          <a:xfrm>
            <a:off x="7696200" y="5051855"/>
            <a:ext cx="1803400" cy="381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3149"/>
                </a:lnTo>
                <a:lnTo>
                  <a:pt x="9832" y="13560"/>
                </a:lnTo>
                <a:cubicBezTo>
                  <a:pt x="9832" y="13560"/>
                  <a:pt x="11176" y="21249"/>
                  <a:pt x="11520" y="21600"/>
                </a:cubicBezTo>
                <a:cubicBezTo>
                  <a:pt x="11284" y="21359"/>
                  <a:pt x="12979" y="13149"/>
                  <a:pt x="12979" y="13149"/>
                </a:cubicBezTo>
                <a:lnTo>
                  <a:pt x="21600" y="13149"/>
                </a:lnTo>
                <a:lnTo>
                  <a:pt x="21600" y="0"/>
                </a:ln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grpSp>
        <p:nvGrpSpPr>
          <p:cNvPr id="271" name="Grup"/>
          <p:cNvGrpSpPr/>
          <p:nvPr/>
        </p:nvGrpSpPr>
        <p:grpSpPr>
          <a:xfrm>
            <a:off x="6111292" y="5963245"/>
            <a:ext cx="3898901" cy="926505"/>
            <a:chOff x="0" y="0"/>
            <a:chExt cx="3898900" cy="926504"/>
          </a:xfrm>
        </p:grpSpPr>
        <p:sp>
          <p:nvSpPr>
            <p:cNvPr id="269" name="Krüpple transcription not activated"/>
            <p:cNvSpPr txBox="1"/>
            <p:nvPr/>
          </p:nvSpPr>
          <p:spPr>
            <a:xfrm>
              <a:off x="0" y="558204"/>
              <a:ext cx="3898900" cy="368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"/>
                </a:defRPr>
              </a:pPr>
              <a:r>
                <a:t>Krüpple transcription </a:t>
              </a:r>
              <a:r>
                <a:rPr>
                  <a:solidFill>
                    <a:srgbClr val="FF6251"/>
                  </a:solidFill>
                </a:rPr>
                <a:t>not activated</a:t>
              </a:r>
            </a:p>
          </p:txBody>
        </p:sp>
        <p:sp>
          <p:nvSpPr>
            <p:cNvPr id="270" name="Línia"/>
            <p:cNvSpPr/>
            <p:nvPr/>
          </p:nvSpPr>
          <p:spPr>
            <a:xfrm flipV="1">
              <a:off x="2488393" y="0"/>
              <a:ext cx="1093" cy="465138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272" name="Línia"/>
          <p:cNvSpPr/>
          <p:nvPr/>
        </p:nvSpPr>
        <p:spPr>
          <a:xfrm>
            <a:off x="3035300" y="5219700"/>
            <a:ext cx="0" cy="871755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3" name="Threshold 2"/>
          <p:cNvSpPr txBox="1"/>
          <p:nvPr/>
        </p:nvSpPr>
        <p:spPr>
          <a:xfrm>
            <a:off x="2679700" y="6196105"/>
            <a:ext cx="1187252" cy="333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ctr">
              <a:defRPr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Threshold 2</a:t>
            </a:r>
          </a:p>
        </p:txBody>
      </p:sp>
      <p:sp>
        <p:nvSpPr>
          <p:cNvPr id="274" name="Bicoid"/>
          <p:cNvSpPr txBox="1"/>
          <p:nvPr/>
        </p:nvSpPr>
        <p:spPr>
          <a:xfrm>
            <a:off x="99447" y="7112719"/>
            <a:ext cx="149063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Bicoid </a:t>
            </a:r>
          </a:p>
        </p:txBody>
      </p:sp>
      <p:sp>
        <p:nvSpPr>
          <p:cNvPr id="275" name="Hunchback"/>
          <p:cNvSpPr txBox="1"/>
          <p:nvPr/>
        </p:nvSpPr>
        <p:spPr>
          <a:xfrm>
            <a:off x="2324275" y="7112719"/>
            <a:ext cx="195320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Hunchback </a:t>
            </a:r>
          </a:p>
        </p:txBody>
      </p:sp>
      <p:sp>
        <p:nvSpPr>
          <p:cNvPr id="276" name="Línia"/>
          <p:cNvSpPr/>
          <p:nvPr/>
        </p:nvSpPr>
        <p:spPr>
          <a:xfrm>
            <a:off x="1452186" y="7387428"/>
            <a:ext cx="73332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277" name="Krüpple"/>
          <p:cNvSpPr txBox="1"/>
          <p:nvPr/>
        </p:nvSpPr>
        <p:spPr>
          <a:xfrm>
            <a:off x="5011673" y="7112719"/>
            <a:ext cx="195320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Krüpple</a:t>
            </a:r>
          </a:p>
        </p:txBody>
      </p:sp>
      <p:sp>
        <p:nvSpPr>
          <p:cNvPr id="278" name="Línia"/>
          <p:cNvSpPr/>
          <p:nvPr/>
        </p:nvSpPr>
        <p:spPr>
          <a:xfrm>
            <a:off x="4416249" y="7387428"/>
            <a:ext cx="733323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1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atterning Development in the Embryo"/>
          <p:cNvSpPr txBox="1"/>
          <p:nvPr/>
        </p:nvSpPr>
        <p:spPr>
          <a:xfrm>
            <a:off x="157392" y="279400"/>
            <a:ext cx="84582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 b="1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Patterning Development in the Embryo</a:t>
            </a:r>
          </a:p>
        </p:txBody>
      </p:sp>
      <p:grpSp>
        <p:nvGrpSpPr>
          <p:cNvPr id="287" name="Grup"/>
          <p:cNvGrpSpPr/>
          <p:nvPr/>
        </p:nvGrpSpPr>
        <p:grpSpPr>
          <a:xfrm>
            <a:off x="835248" y="2654746"/>
            <a:ext cx="3198286" cy="2704530"/>
            <a:chOff x="124" y="0"/>
            <a:chExt cx="3198285" cy="2704529"/>
          </a:xfrm>
        </p:grpSpPr>
        <p:sp>
          <p:nvSpPr>
            <p:cNvPr id="283" name="Línia"/>
            <p:cNvSpPr/>
            <p:nvPr/>
          </p:nvSpPr>
          <p:spPr>
            <a:xfrm flipH="1">
              <a:off x="499665" y="0"/>
              <a:ext cx="1" cy="2342659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84" name="Línia"/>
            <p:cNvSpPr/>
            <p:nvPr/>
          </p:nvSpPr>
          <p:spPr>
            <a:xfrm flipH="1" flipV="1">
              <a:off x="485675" y="2354903"/>
              <a:ext cx="2712735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85" name="Protein conc."/>
            <p:cNvSpPr txBox="1"/>
            <p:nvPr/>
          </p:nvSpPr>
          <p:spPr>
            <a:xfrm rot="16200000">
              <a:off x="-656605" y="964877"/>
              <a:ext cx="1719610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 i="1"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Protein conc.</a:t>
              </a:r>
            </a:p>
          </p:txBody>
        </p:sp>
        <p:sp>
          <p:nvSpPr>
            <p:cNvPr id="286" name="x"/>
            <p:cNvSpPr txBox="1"/>
            <p:nvPr/>
          </p:nvSpPr>
          <p:spPr>
            <a:xfrm>
              <a:off x="1628725" y="2298377"/>
              <a:ext cx="224186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 i="1"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x</a:t>
              </a:r>
            </a:p>
          </p:txBody>
        </p:sp>
      </p:grpSp>
      <p:sp>
        <p:nvSpPr>
          <p:cNvPr id="288" name="Expression Pattern"/>
          <p:cNvSpPr txBox="1"/>
          <p:nvPr/>
        </p:nvSpPr>
        <p:spPr>
          <a:xfrm>
            <a:off x="5860981" y="1631950"/>
            <a:ext cx="3003886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Expression Pattern</a:t>
            </a:r>
          </a:p>
        </p:txBody>
      </p:sp>
      <p:sp>
        <p:nvSpPr>
          <p:cNvPr id="289" name="Protein Gradient…"/>
          <p:cNvSpPr txBox="1"/>
          <p:nvPr/>
        </p:nvSpPr>
        <p:spPr>
          <a:xfrm>
            <a:off x="354508" y="1257300"/>
            <a:ext cx="4495801" cy="96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ctr"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Protein Gradient </a:t>
            </a:r>
          </a:p>
          <a:p>
            <a:pPr algn="ctr"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in the Embryo</a:t>
            </a:r>
          </a:p>
        </p:txBody>
      </p:sp>
      <p:sp>
        <p:nvSpPr>
          <p:cNvPr id="290" name="Forma"/>
          <p:cNvSpPr/>
          <p:nvPr/>
        </p:nvSpPr>
        <p:spPr>
          <a:xfrm>
            <a:off x="5152079" y="3297250"/>
            <a:ext cx="4419601" cy="1651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11" h="19774" fill="norm" stroke="1" extrusionOk="0">
                <a:moveTo>
                  <a:pt x="28" y="8083"/>
                </a:moveTo>
                <a:cubicBezTo>
                  <a:pt x="-176" y="4088"/>
                  <a:pt x="745" y="2039"/>
                  <a:pt x="2824" y="858"/>
                </a:cubicBezTo>
                <a:cubicBezTo>
                  <a:pt x="6046" y="-970"/>
                  <a:pt x="8443" y="683"/>
                  <a:pt x="10583" y="730"/>
                </a:cubicBezTo>
                <a:cubicBezTo>
                  <a:pt x="13649" y="798"/>
                  <a:pt x="16748" y="-1127"/>
                  <a:pt x="19433" y="2095"/>
                </a:cubicBezTo>
                <a:cubicBezTo>
                  <a:pt x="21424" y="4486"/>
                  <a:pt x="19667" y="12039"/>
                  <a:pt x="17737" y="14772"/>
                </a:cubicBezTo>
                <a:cubicBezTo>
                  <a:pt x="15063" y="18556"/>
                  <a:pt x="11161" y="20473"/>
                  <a:pt x="8400" y="19541"/>
                </a:cubicBezTo>
                <a:cubicBezTo>
                  <a:pt x="5326" y="18504"/>
                  <a:pt x="321" y="13846"/>
                  <a:pt x="28" y="8083"/>
                </a:cubicBezTo>
                <a:close/>
              </a:path>
            </a:pathLst>
          </a:custGeom>
          <a:gradFill>
            <a:gsLst>
              <a:gs pos="27979">
                <a:srgbClr val="050404"/>
              </a:gs>
              <a:gs pos="38045">
                <a:srgbClr val="2B694D"/>
              </a:gs>
              <a:gs pos="46632">
                <a:srgbClr val="51CD96"/>
              </a:gs>
              <a:gs pos="62176">
                <a:srgbClr val="262627"/>
              </a:gs>
            </a:gsLst>
          </a:gradFill>
          <a:ln w="76200">
            <a:solidFill>
              <a:srgbClr val="929292"/>
            </a:solidFill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defRPr sz="3200">
                <a:solidFill>
                  <a:srgbClr val="232323"/>
                </a:solidFill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291" name="Línia"/>
          <p:cNvSpPr/>
          <p:nvPr/>
        </p:nvSpPr>
        <p:spPr>
          <a:xfrm>
            <a:off x="1350218" y="3438078"/>
            <a:ext cx="2246859" cy="1543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0" y="0"/>
                  <a:pt x="7109" y="19802"/>
                  <a:pt x="21600" y="21600"/>
                </a:cubicBezTo>
              </a:path>
            </a:pathLst>
          </a:custGeom>
          <a:ln w="50800">
            <a:solidFill>
              <a:srgbClr val="74A7F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292" name="Krüpple…"/>
          <p:cNvSpPr txBox="1"/>
          <p:nvPr/>
        </p:nvSpPr>
        <p:spPr>
          <a:xfrm>
            <a:off x="7161969" y="2203450"/>
            <a:ext cx="1164184" cy="787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Krüpple</a:t>
            </a:r>
          </a:p>
          <a:p>
            <a:pPr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protein</a:t>
            </a:r>
          </a:p>
        </p:txBody>
      </p:sp>
      <p:sp>
        <p:nvSpPr>
          <p:cNvPr id="293" name="Línia"/>
          <p:cNvSpPr/>
          <p:nvPr/>
        </p:nvSpPr>
        <p:spPr>
          <a:xfrm flipV="1">
            <a:off x="7232054" y="3055491"/>
            <a:ext cx="264220" cy="863204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4" name="Band detector: morphogen gradient encodes position"/>
          <p:cNvSpPr txBox="1"/>
          <p:nvPr/>
        </p:nvSpPr>
        <p:spPr>
          <a:xfrm>
            <a:off x="5626100" y="5257800"/>
            <a:ext cx="3467100" cy="787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Band detector: morphogen gradient encodes position</a:t>
            </a:r>
          </a:p>
        </p:txBody>
      </p:sp>
      <p:sp>
        <p:nvSpPr>
          <p:cNvPr id="295" name="Línia"/>
          <p:cNvSpPr/>
          <p:nvPr/>
        </p:nvSpPr>
        <p:spPr>
          <a:xfrm>
            <a:off x="1339899" y="3966755"/>
            <a:ext cx="2248918" cy="1016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15" fill="norm" stroke="1" extrusionOk="0">
                <a:moveTo>
                  <a:pt x="0" y="21124"/>
                </a:moveTo>
                <a:cubicBezTo>
                  <a:pt x="0" y="21124"/>
                  <a:pt x="5354" y="20204"/>
                  <a:pt x="6020" y="19033"/>
                </a:cubicBezTo>
                <a:cubicBezTo>
                  <a:pt x="6687" y="17861"/>
                  <a:pt x="7164" y="2204"/>
                  <a:pt x="8029" y="972"/>
                </a:cubicBezTo>
                <a:cubicBezTo>
                  <a:pt x="8894" y="-260"/>
                  <a:pt x="13239" y="-385"/>
                  <a:pt x="14055" y="972"/>
                </a:cubicBezTo>
                <a:cubicBezTo>
                  <a:pt x="15118" y="2742"/>
                  <a:pt x="14871" y="17321"/>
                  <a:pt x="16148" y="19033"/>
                </a:cubicBezTo>
                <a:cubicBezTo>
                  <a:pt x="17425" y="20744"/>
                  <a:pt x="21600" y="21215"/>
                  <a:pt x="21600" y="21215"/>
                </a:cubicBezTo>
              </a:path>
            </a:pathLst>
          </a:custGeom>
          <a:ln w="50800">
            <a:solidFill>
              <a:srgbClr val="46CC99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296" name="Línia"/>
          <p:cNvSpPr/>
          <p:nvPr/>
        </p:nvSpPr>
        <p:spPr>
          <a:xfrm>
            <a:off x="1955800" y="5219700"/>
            <a:ext cx="0" cy="871755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7" name="Línia"/>
          <p:cNvSpPr/>
          <p:nvPr/>
        </p:nvSpPr>
        <p:spPr>
          <a:xfrm>
            <a:off x="3035300" y="5219700"/>
            <a:ext cx="0" cy="871755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8" name="Threshold 1"/>
          <p:cNvSpPr txBox="1"/>
          <p:nvPr/>
        </p:nvSpPr>
        <p:spPr>
          <a:xfrm>
            <a:off x="1359098" y="6196105"/>
            <a:ext cx="1187252" cy="333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ctr">
              <a:defRPr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Threshold 1</a:t>
            </a:r>
          </a:p>
        </p:txBody>
      </p:sp>
      <p:sp>
        <p:nvSpPr>
          <p:cNvPr id="299" name="Threshold 2"/>
          <p:cNvSpPr txBox="1"/>
          <p:nvPr/>
        </p:nvSpPr>
        <p:spPr>
          <a:xfrm>
            <a:off x="2679700" y="6196105"/>
            <a:ext cx="1187252" cy="333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ctr">
              <a:defRPr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Threshold 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rup"/>
          <p:cNvGrpSpPr/>
          <p:nvPr/>
        </p:nvGrpSpPr>
        <p:grpSpPr>
          <a:xfrm>
            <a:off x="3759200" y="1693333"/>
            <a:ext cx="1418167" cy="1786467"/>
            <a:chOff x="0" y="0"/>
            <a:chExt cx="1418166" cy="1786466"/>
          </a:xfrm>
        </p:grpSpPr>
        <p:sp>
          <p:nvSpPr>
            <p:cNvPr id="301" name="Línia"/>
            <p:cNvSpPr/>
            <p:nvPr/>
          </p:nvSpPr>
          <p:spPr>
            <a:xfrm>
              <a:off x="241300" y="1062566"/>
              <a:ext cx="1054100" cy="72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6695"/>
                  </a:moveTo>
                  <a:lnTo>
                    <a:pt x="954" y="0"/>
                  </a:lnTo>
                  <a:lnTo>
                    <a:pt x="3123" y="6695"/>
                  </a:lnTo>
                  <a:lnTo>
                    <a:pt x="7720" y="5053"/>
                  </a:lnTo>
                  <a:lnTo>
                    <a:pt x="10236" y="9600"/>
                  </a:lnTo>
                  <a:lnTo>
                    <a:pt x="16308" y="13011"/>
                  </a:lnTo>
                  <a:lnTo>
                    <a:pt x="16829" y="17684"/>
                  </a:lnTo>
                  <a:lnTo>
                    <a:pt x="16395" y="21600"/>
                  </a:lnTo>
                  <a:lnTo>
                    <a:pt x="21600" y="19074"/>
                  </a:lnTo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"/>
                </a:defRPr>
              </a:pPr>
            </a:p>
          </p:txBody>
        </p:sp>
        <p:sp>
          <p:nvSpPr>
            <p:cNvPr id="302" name="Línia"/>
            <p:cNvSpPr/>
            <p:nvPr/>
          </p:nvSpPr>
          <p:spPr>
            <a:xfrm>
              <a:off x="211666" y="461433"/>
              <a:ext cx="1206501" cy="211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4752"/>
                  </a:moveTo>
                  <a:lnTo>
                    <a:pt x="5608" y="0"/>
                  </a:lnTo>
                  <a:lnTo>
                    <a:pt x="7806" y="14256"/>
                  </a:lnTo>
                  <a:lnTo>
                    <a:pt x="9701" y="5184"/>
                  </a:lnTo>
                  <a:lnTo>
                    <a:pt x="9928" y="19872"/>
                  </a:lnTo>
                  <a:lnTo>
                    <a:pt x="12202" y="14688"/>
                  </a:lnTo>
                  <a:lnTo>
                    <a:pt x="16295" y="21600"/>
                  </a:lnTo>
                  <a:lnTo>
                    <a:pt x="21600" y="14688"/>
                  </a:lnTo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"/>
                </a:defRPr>
              </a:pPr>
            </a:p>
          </p:txBody>
        </p:sp>
        <p:sp>
          <p:nvSpPr>
            <p:cNvPr id="303" name="Línia"/>
            <p:cNvSpPr/>
            <p:nvPr/>
          </p:nvSpPr>
          <p:spPr>
            <a:xfrm>
              <a:off x="0" y="0"/>
              <a:ext cx="795867" cy="372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1291"/>
                  </a:moveTo>
                  <a:lnTo>
                    <a:pt x="3332" y="16936"/>
                  </a:lnTo>
                  <a:lnTo>
                    <a:pt x="6549" y="5400"/>
                  </a:lnTo>
                  <a:lnTo>
                    <a:pt x="8272" y="21600"/>
                  </a:lnTo>
                  <a:lnTo>
                    <a:pt x="10570" y="9082"/>
                  </a:lnTo>
                  <a:lnTo>
                    <a:pt x="14017" y="11045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"/>
                </a:defRPr>
              </a:pPr>
            </a:p>
          </p:txBody>
        </p:sp>
      </p:grpSp>
      <p:sp>
        <p:nvSpPr>
          <p:cNvPr id="305" name="Fick’s Law of Diffusion"/>
          <p:cNvSpPr txBox="1"/>
          <p:nvPr/>
        </p:nvSpPr>
        <p:spPr>
          <a:xfrm>
            <a:off x="373292" y="63499"/>
            <a:ext cx="4164335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 b="1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Fick’s Law of Diffusion</a:t>
            </a:r>
          </a:p>
        </p:txBody>
      </p:sp>
      <p:sp>
        <p:nvSpPr>
          <p:cNvPr id="306" name="Forma"/>
          <p:cNvSpPr/>
          <p:nvPr/>
        </p:nvSpPr>
        <p:spPr>
          <a:xfrm>
            <a:off x="2222500" y="1358899"/>
            <a:ext cx="6057900" cy="2260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11" h="19774" fill="norm" stroke="1" extrusionOk="0">
                <a:moveTo>
                  <a:pt x="28" y="8083"/>
                </a:moveTo>
                <a:cubicBezTo>
                  <a:pt x="-176" y="4088"/>
                  <a:pt x="745" y="2039"/>
                  <a:pt x="2824" y="858"/>
                </a:cubicBezTo>
                <a:cubicBezTo>
                  <a:pt x="6046" y="-970"/>
                  <a:pt x="8443" y="683"/>
                  <a:pt x="10583" y="730"/>
                </a:cubicBezTo>
                <a:cubicBezTo>
                  <a:pt x="13649" y="798"/>
                  <a:pt x="16748" y="-1127"/>
                  <a:pt x="19433" y="2095"/>
                </a:cubicBezTo>
                <a:cubicBezTo>
                  <a:pt x="21424" y="4486"/>
                  <a:pt x="19667" y="12039"/>
                  <a:pt x="17737" y="14772"/>
                </a:cubicBezTo>
                <a:cubicBezTo>
                  <a:pt x="15063" y="18556"/>
                  <a:pt x="11161" y="20473"/>
                  <a:pt x="8400" y="19541"/>
                </a:cubicBezTo>
                <a:cubicBezTo>
                  <a:pt x="5326" y="18504"/>
                  <a:pt x="321" y="13846"/>
                  <a:pt x="28" y="8083"/>
                </a:cubicBezTo>
                <a:close/>
              </a:path>
            </a:pathLst>
          </a:custGeom>
          <a:ln w="76200">
            <a:solidFill>
              <a:srgbClr val="929292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200">
                <a:solidFill>
                  <a:srgbClr val="232323"/>
                </a:solidFill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07" name="Cercle"/>
          <p:cNvSpPr/>
          <p:nvPr/>
        </p:nvSpPr>
        <p:spPr>
          <a:xfrm>
            <a:off x="2984500" y="1511300"/>
            <a:ext cx="127000" cy="127000"/>
          </a:xfrm>
          <a:prstGeom prst="ellipse">
            <a:avLst/>
          </a:prstGeom>
          <a:solidFill>
            <a:srgbClr val="D58400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08" name="Cercle"/>
          <p:cNvSpPr/>
          <p:nvPr/>
        </p:nvSpPr>
        <p:spPr>
          <a:xfrm>
            <a:off x="2794000" y="1625600"/>
            <a:ext cx="127000" cy="127000"/>
          </a:xfrm>
          <a:prstGeom prst="ellipse">
            <a:avLst/>
          </a:prstGeom>
          <a:solidFill>
            <a:srgbClr val="D58400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09" name="Cercle"/>
          <p:cNvSpPr/>
          <p:nvPr/>
        </p:nvSpPr>
        <p:spPr>
          <a:xfrm>
            <a:off x="2603500" y="1625600"/>
            <a:ext cx="127000" cy="127000"/>
          </a:xfrm>
          <a:prstGeom prst="ellipse">
            <a:avLst/>
          </a:prstGeom>
          <a:solidFill>
            <a:srgbClr val="D58400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10" name="Cercle"/>
          <p:cNvSpPr/>
          <p:nvPr/>
        </p:nvSpPr>
        <p:spPr>
          <a:xfrm>
            <a:off x="2413000" y="1752600"/>
            <a:ext cx="127000" cy="127000"/>
          </a:xfrm>
          <a:prstGeom prst="ellipse">
            <a:avLst/>
          </a:prstGeom>
          <a:solidFill>
            <a:srgbClr val="D58400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11" name="Cercle"/>
          <p:cNvSpPr/>
          <p:nvPr/>
        </p:nvSpPr>
        <p:spPr>
          <a:xfrm>
            <a:off x="2311400" y="1943100"/>
            <a:ext cx="127000" cy="127000"/>
          </a:xfrm>
          <a:prstGeom prst="ellipse">
            <a:avLst/>
          </a:prstGeom>
          <a:solidFill>
            <a:srgbClr val="D58400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12" name="Cercle"/>
          <p:cNvSpPr/>
          <p:nvPr/>
        </p:nvSpPr>
        <p:spPr>
          <a:xfrm>
            <a:off x="2501900" y="1879600"/>
            <a:ext cx="127000" cy="127000"/>
          </a:xfrm>
          <a:prstGeom prst="ellipse">
            <a:avLst/>
          </a:prstGeom>
          <a:solidFill>
            <a:srgbClr val="D58400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13" name="Cercle"/>
          <p:cNvSpPr/>
          <p:nvPr/>
        </p:nvSpPr>
        <p:spPr>
          <a:xfrm>
            <a:off x="2844800" y="1943100"/>
            <a:ext cx="127000" cy="127000"/>
          </a:xfrm>
          <a:prstGeom prst="ellipse">
            <a:avLst/>
          </a:prstGeom>
          <a:solidFill>
            <a:srgbClr val="D58400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14" name="Cercle"/>
          <p:cNvSpPr/>
          <p:nvPr/>
        </p:nvSpPr>
        <p:spPr>
          <a:xfrm>
            <a:off x="2667000" y="1905000"/>
            <a:ext cx="127000" cy="127000"/>
          </a:xfrm>
          <a:prstGeom prst="ellipse">
            <a:avLst/>
          </a:prstGeom>
          <a:solidFill>
            <a:srgbClr val="D58400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15" name="Cercle"/>
          <p:cNvSpPr/>
          <p:nvPr/>
        </p:nvSpPr>
        <p:spPr>
          <a:xfrm>
            <a:off x="2438400" y="2019300"/>
            <a:ext cx="127000" cy="127000"/>
          </a:xfrm>
          <a:prstGeom prst="ellipse">
            <a:avLst/>
          </a:prstGeom>
          <a:solidFill>
            <a:srgbClr val="D58400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16" name="Cercle"/>
          <p:cNvSpPr/>
          <p:nvPr/>
        </p:nvSpPr>
        <p:spPr>
          <a:xfrm>
            <a:off x="2324100" y="2197100"/>
            <a:ext cx="127000" cy="127000"/>
          </a:xfrm>
          <a:prstGeom prst="ellipse">
            <a:avLst/>
          </a:prstGeom>
          <a:solidFill>
            <a:srgbClr val="D58400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17" name="Cercle"/>
          <p:cNvSpPr/>
          <p:nvPr/>
        </p:nvSpPr>
        <p:spPr>
          <a:xfrm>
            <a:off x="2489200" y="2171700"/>
            <a:ext cx="127000" cy="127000"/>
          </a:xfrm>
          <a:prstGeom prst="ellipse">
            <a:avLst/>
          </a:prstGeom>
          <a:solidFill>
            <a:srgbClr val="D58400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18" name="Cercle"/>
          <p:cNvSpPr/>
          <p:nvPr/>
        </p:nvSpPr>
        <p:spPr>
          <a:xfrm>
            <a:off x="2616200" y="2057400"/>
            <a:ext cx="127000" cy="127000"/>
          </a:xfrm>
          <a:prstGeom prst="ellipse">
            <a:avLst/>
          </a:prstGeom>
          <a:solidFill>
            <a:srgbClr val="D58400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19" name="Cercle"/>
          <p:cNvSpPr/>
          <p:nvPr/>
        </p:nvSpPr>
        <p:spPr>
          <a:xfrm>
            <a:off x="2781300" y="2387600"/>
            <a:ext cx="127000" cy="127000"/>
          </a:xfrm>
          <a:prstGeom prst="ellipse">
            <a:avLst/>
          </a:prstGeom>
          <a:solidFill>
            <a:srgbClr val="D58400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20" name="Cercle"/>
          <p:cNvSpPr/>
          <p:nvPr/>
        </p:nvSpPr>
        <p:spPr>
          <a:xfrm>
            <a:off x="2654300" y="2286000"/>
            <a:ext cx="127000" cy="127000"/>
          </a:xfrm>
          <a:prstGeom prst="ellipse">
            <a:avLst/>
          </a:prstGeom>
          <a:solidFill>
            <a:srgbClr val="D58400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21" name="Cercle"/>
          <p:cNvSpPr/>
          <p:nvPr/>
        </p:nvSpPr>
        <p:spPr>
          <a:xfrm>
            <a:off x="2527300" y="2578100"/>
            <a:ext cx="127000" cy="127000"/>
          </a:xfrm>
          <a:prstGeom prst="ellipse">
            <a:avLst/>
          </a:prstGeom>
          <a:solidFill>
            <a:srgbClr val="D58400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22" name="Cercle"/>
          <p:cNvSpPr/>
          <p:nvPr/>
        </p:nvSpPr>
        <p:spPr>
          <a:xfrm>
            <a:off x="2387600" y="2451100"/>
            <a:ext cx="127000" cy="127000"/>
          </a:xfrm>
          <a:prstGeom prst="ellipse">
            <a:avLst/>
          </a:prstGeom>
          <a:solidFill>
            <a:srgbClr val="D58400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23" name="Cercle"/>
          <p:cNvSpPr/>
          <p:nvPr/>
        </p:nvSpPr>
        <p:spPr>
          <a:xfrm>
            <a:off x="2438400" y="2311400"/>
            <a:ext cx="127000" cy="127000"/>
          </a:xfrm>
          <a:prstGeom prst="ellipse">
            <a:avLst/>
          </a:prstGeom>
          <a:solidFill>
            <a:srgbClr val="D58400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24" name="Cercle"/>
          <p:cNvSpPr/>
          <p:nvPr/>
        </p:nvSpPr>
        <p:spPr>
          <a:xfrm>
            <a:off x="2565400" y="2438400"/>
            <a:ext cx="127000" cy="127000"/>
          </a:xfrm>
          <a:prstGeom prst="ellipse">
            <a:avLst/>
          </a:prstGeom>
          <a:solidFill>
            <a:srgbClr val="D58400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25" name="Cercle"/>
          <p:cNvSpPr/>
          <p:nvPr/>
        </p:nvSpPr>
        <p:spPr>
          <a:xfrm>
            <a:off x="2705100" y="2717800"/>
            <a:ext cx="127000" cy="127000"/>
          </a:xfrm>
          <a:prstGeom prst="ellipse">
            <a:avLst/>
          </a:prstGeom>
          <a:solidFill>
            <a:srgbClr val="D58400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26" name="Cercle"/>
          <p:cNvSpPr/>
          <p:nvPr/>
        </p:nvSpPr>
        <p:spPr>
          <a:xfrm>
            <a:off x="2984500" y="2882900"/>
            <a:ext cx="127000" cy="127000"/>
          </a:xfrm>
          <a:prstGeom prst="ellipse">
            <a:avLst/>
          </a:prstGeom>
          <a:solidFill>
            <a:srgbClr val="D58400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27" name="Cercle"/>
          <p:cNvSpPr/>
          <p:nvPr/>
        </p:nvSpPr>
        <p:spPr>
          <a:xfrm>
            <a:off x="2705100" y="2540000"/>
            <a:ext cx="127000" cy="127000"/>
          </a:xfrm>
          <a:prstGeom prst="ellipse">
            <a:avLst/>
          </a:prstGeom>
          <a:solidFill>
            <a:srgbClr val="D58400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28" name="Cercle"/>
          <p:cNvSpPr/>
          <p:nvPr/>
        </p:nvSpPr>
        <p:spPr>
          <a:xfrm>
            <a:off x="2578100" y="1765300"/>
            <a:ext cx="127000" cy="127000"/>
          </a:xfrm>
          <a:prstGeom prst="ellipse">
            <a:avLst/>
          </a:prstGeom>
          <a:solidFill>
            <a:srgbClr val="D58400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29" name="Cercle"/>
          <p:cNvSpPr/>
          <p:nvPr/>
        </p:nvSpPr>
        <p:spPr>
          <a:xfrm>
            <a:off x="3454400" y="2222500"/>
            <a:ext cx="127000" cy="127000"/>
          </a:xfrm>
          <a:prstGeom prst="ellipse">
            <a:avLst/>
          </a:prstGeom>
          <a:solidFill>
            <a:srgbClr val="D58400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30" name="Cercle"/>
          <p:cNvSpPr/>
          <p:nvPr/>
        </p:nvSpPr>
        <p:spPr>
          <a:xfrm>
            <a:off x="2794000" y="2146300"/>
            <a:ext cx="127000" cy="127000"/>
          </a:xfrm>
          <a:prstGeom prst="ellipse">
            <a:avLst/>
          </a:prstGeom>
          <a:solidFill>
            <a:srgbClr val="D58400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31" name="Cercle"/>
          <p:cNvSpPr/>
          <p:nvPr/>
        </p:nvSpPr>
        <p:spPr>
          <a:xfrm>
            <a:off x="3009900" y="2362200"/>
            <a:ext cx="127000" cy="127000"/>
          </a:xfrm>
          <a:prstGeom prst="ellipse">
            <a:avLst/>
          </a:prstGeom>
          <a:solidFill>
            <a:srgbClr val="D58400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32" name="Cercle"/>
          <p:cNvSpPr/>
          <p:nvPr/>
        </p:nvSpPr>
        <p:spPr>
          <a:xfrm>
            <a:off x="2794000" y="1778000"/>
            <a:ext cx="127000" cy="127000"/>
          </a:xfrm>
          <a:prstGeom prst="ellipse">
            <a:avLst/>
          </a:prstGeom>
          <a:solidFill>
            <a:srgbClr val="D58400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33" name="Cercle"/>
          <p:cNvSpPr/>
          <p:nvPr/>
        </p:nvSpPr>
        <p:spPr>
          <a:xfrm>
            <a:off x="3086100" y="1765300"/>
            <a:ext cx="127000" cy="127000"/>
          </a:xfrm>
          <a:prstGeom prst="ellipse">
            <a:avLst/>
          </a:prstGeom>
          <a:solidFill>
            <a:srgbClr val="D58400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34" name="Cercle"/>
          <p:cNvSpPr/>
          <p:nvPr/>
        </p:nvSpPr>
        <p:spPr>
          <a:xfrm>
            <a:off x="3238500" y="1625600"/>
            <a:ext cx="127000" cy="127000"/>
          </a:xfrm>
          <a:prstGeom prst="ellipse">
            <a:avLst/>
          </a:prstGeom>
          <a:solidFill>
            <a:srgbClr val="D58400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35" name="Cercle"/>
          <p:cNvSpPr/>
          <p:nvPr/>
        </p:nvSpPr>
        <p:spPr>
          <a:xfrm>
            <a:off x="3009900" y="2108200"/>
            <a:ext cx="127000" cy="127000"/>
          </a:xfrm>
          <a:prstGeom prst="ellipse">
            <a:avLst/>
          </a:prstGeom>
          <a:solidFill>
            <a:srgbClr val="D58400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36" name="Cercle"/>
          <p:cNvSpPr/>
          <p:nvPr/>
        </p:nvSpPr>
        <p:spPr>
          <a:xfrm>
            <a:off x="2933700" y="2590800"/>
            <a:ext cx="127000" cy="127000"/>
          </a:xfrm>
          <a:prstGeom prst="ellipse">
            <a:avLst/>
          </a:prstGeom>
          <a:solidFill>
            <a:srgbClr val="D58400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37" name="Cercle"/>
          <p:cNvSpPr/>
          <p:nvPr/>
        </p:nvSpPr>
        <p:spPr>
          <a:xfrm>
            <a:off x="3378200" y="1879600"/>
            <a:ext cx="127000" cy="127000"/>
          </a:xfrm>
          <a:prstGeom prst="ellipse">
            <a:avLst/>
          </a:prstGeom>
          <a:solidFill>
            <a:srgbClr val="D58400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38" name="Cercle"/>
          <p:cNvSpPr/>
          <p:nvPr/>
        </p:nvSpPr>
        <p:spPr>
          <a:xfrm>
            <a:off x="3175000" y="2794000"/>
            <a:ext cx="127000" cy="127000"/>
          </a:xfrm>
          <a:prstGeom prst="ellipse">
            <a:avLst/>
          </a:prstGeom>
          <a:solidFill>
            <a:srgbClr val="D58400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39" name="Cercle"/>
          <p:cNvSpPr/>
          <p:nvPr/>
        </p:nvSpPr>
        <p:spPr>
          <a:xfrm>
            <a:off x="3175000" y="2540000"/>
            <a:ext cx="127000" cy="127000"/>
          </a:xfrm>
          <a:prstGeom prst="ellipse">
            <a:avLst/>
          </a:prstGeom>
          <a:solidFill>
            <a:srgbClr val="D58400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40" name="Cercle"/>
          <p:cNvSpPr/>
          <p:nvPr/>
        </p:nvSpPr>
        <p:spPr>
          <a:xfrm>
            <a:off x="3467100" y="3048000"/>
            <a:ext cx="127000" cy="127000"/>
          </a:xfrm>
          <a:prstGeom prst="ellipse">
            <a:avLst/>
          </a:prstGeom>
          <a:solidFill>
            <a:srgbClr val="D58400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41" name="Cercle"/>
          <p:cNvSpPr/>
          <p:nvPr/>
        </p:nvSpPr>
        <p:spPr>
          <a:xfrm>
            <a:off x="3467100" y="1511300"/>
            <a:ext cx="127000" cy="127000"/>
          </a:xfrm>
          <a:prstGeom prst="ellipse">
            <a:avLst/>
          </a:prstGeom>
          <a:solidFill>
            <a:srgbClr val="D58400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42" name="Cercle"/>
          <p:cNvSpPr/>
          <p:nvPr/>
        </p:nvSpPr>
        <p:spPr>
          <a:xfrm>
            <a:off x="3695700" y="2387600"/>
            <a:ext cx="127000" cy="127000"/>
          </a:xfrm>
          <a:prstGeom prst="ellipse">
            <a:avLst/>
          </a:prstGeom>
          <a:solidFill>
            <a:srgbClr val="D58400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43" name="Cercle"/>
          <p:cNvSpPr/>
          <p:nvPr/>
        </p:nvSpPr>
        <p:spPr>
          <a:xfrm>
            <a:off x="3403600" y="2679700"/>
            <a:ext cx="127000" cy="127000"/>
          </a:xfrm>
          <a:prstGeom prst="ellipse">
            <a:avLst/>
          </a:prstGeom>
          <a:solidFill>
            <a:srgbClr val="D58400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44" name="Cercle"/>
          <p:cNvSpPr/>
          <p:nvPr/>
        </p:nvSpPr>
        <p:spPr>
          <a:xfrm>
            <a:off x="3746500" y="1511300"/>
            <a:ext cx="127000" cy="127000"/>
          </a:xfrm>
          <a:prstGeom prst="ellipse">
            <a:avLst/>
          </a:prstGeom>
          <a:solidFill>
            <a:srgbClr val="D58400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45" name="Cercle"/>
          <p:cNvSpPr/>
          <p:nvPr/>
        </p:nvSpPr>
        <p:spPr>
          <a:xfrm>
            <a:off x="4000500" y="1562100"/>
            <a:ext cx="127000" cy="127000"/>
          </a:xfrm>
          <a:prstGeom prst="ellipse">
            <a:avLst/>
          </a:prstGeom>
          <a:solidFill>
            <a:srgbClr val="D58400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46" name="Cercle"/>
          <p:cNvSpPr/>
          <p:nvPr/>
        </p:nvSpPr>
        <p:spPr>
          <a:xfrm>
            <a:off x="3695700" y="1828800"/>
            <a:ext cx="127000" cy="127000"/>
          </a:xfrm>
          <a:prstGeom prst="ellipse">
            <a:avLst/>
          </a:prstGeom>
          <a:solidFill>
            <a:srgbClr val="D58400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47" name="Cercle"/>
          <p:cNvSpPr/>
          <p:nvPr/>
        </p:nvSpPr>
        <p:spPr>
          <a:xfrm>
            <a:off x="3149600" y="1943100"/>
            <a:ext cx="127000" cy="127000"/>
          </a:xfrm>
          <a:prstGeom prst="ellipse">
            <a:avLst/>
          </a:prstGeom>
          <a:solidFill>
            <a:srgbClr val="D58400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48" name="Cercle"/>
          <p:cNvSpPr/>
          <p:nvPr/>
        </p:nvSpPr>
        <p:spPr>
          <a:xfrm>
            <a:off x="3784600" y="2705100"/>
            <a:ext cx="127000" cy="127000"/>
          </a:xfrm>
          <a:prstGeom prst="ellipse">
            <a:avLst/>
          </a:prstGeom>
          <a:solidFill>
            <a:srgbClr val="D58400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49" name="Cercle"/>
          <p:cNvSpPr/>
          <p:nvPr/>
        </p:nvSpPr>
        <p:spPr>
          <a:xfrm>
            <a:off x="3911751" y="2137326"/>
            <a:ext cx="127001" cy="127001"/>
          </a:xfrm>
          <a:prstGeom prst="ellipse">
            <a:avLst/>
          </a:prstGeom>
          <a:solidFill>
            <a:srgbClr val="D58400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50" name="Cercle"/>
          <p:cNvSpPr/>
          <p:nvPr/>
        </p:nvSpPr>
        <p:spPr>
          <a:xfrm>
            <a:off x="3886200" y="3136900"/>
            <a:ext cx="127000" cy="127000"/>
          </a:xfrm>
          <a:prstGeom prst="ellipse">
            <a:avLst/>
          </a:prstGeom>
          <a:solidFill>
            <a:srgbClr val="D58400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51" name="Cercle"/>
          <p:cNvSpPr/>
          <p:nvPr/>
        </p:nvSpPr>
        <p:spPr>
          <a:xfrm>
            <a:off x="4025900" y="2451100"/>
            <a:ext cx="127000" cy="127000"/>
          </a:xfrm>
          <a:prstGeom prst="ellipse">
            <a:avLst/>
          </a:prstGeom>
          <a:solidFill>
            <a:srgbClr val="D58400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52" name="Cercle"/>
          <p:cNvSpPr/>
          <p:nvPr/>
        </p:nvSpPr>
        <p:spPr>
          <a:xfrm>
            <a:off x="3937000" y="2921000"/>
            <a:ext cx="127000" cy="127000"/>
          </a:xfrm>
          <a:prstGeom prst="ellipse">
            <a:avLst/>
          </a:prstGeom>
          <a:solidFill>
            <a:srgbClr val="D58400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53" name="Cercle"/>
          <p:cNvSpPr/>
          <p:nvPr/>
        </p:nvSpPr>
        <p:spPr>
          <a:xfrm>
            <a:off x="3429000" y="2387600"/>
            <a:ext cx="127000" cy="127000"/>
          </a:xfrm>
          <a:prstGeom prst="ellipse">
            <a:avLst/>
          </a:prstGeom>
          <a:solidFill>
            <a:srgbClr val="D58400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54" name="Cercle"/>
          <p:cNvSpPr/>
          <p:nvPr/>
        </p:nvSpPr>
        <p:spPr>
          <a:xfrm>
            <a:off x="3594100" y="2794000"/>
            <a:ext cx="127000" cy="127000"/>
          </a:xfrm>
          <a:prstGeom prst="ellipse">
            <a:avLst/>
          </a:prstGeom>
          <a:solidFill>
            <a:srgbClr val="D58400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55" name="Cercle"/>
          <p:cNvSpPr/>
          <p:nvPr/>
        </p:nvSpPr>
        <p:spPr>
          <a:xfrm>
            <a:off x="3632200" y="2057400"/>
            <a:ext cx="127000" cy="127000"/>
          </a:xfrm>
          <a:prstGeom prst="ellipse">
            <a:avLst/>
          </a:prstGeom>
          <a:solidFill>
            <a:srgbClr val="D58400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56" name="Línia"/>
          <p:cNvSpPr/>
          <p:nvPr/>
        </p:nvSpPr>
        <p:spPr>
          <a:xfrm>
            <a:off x="4192785" y="1397357"/>
            <a:ext cx="4010" cy="2041923"/>
          </a:xfrm>
          <a:prstGeom prst="line">
            <a:avLst/>
          </a:prstGeom>
          <a:ln w="50800">
            <a:solidFill>
              <a:srgbClr val="FFD877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57" name="Cercle"/>
          <p:cNvSpPr/>
          <p:nvPr/>
        </p:nvSpPr>
        <p:spPr>
          <a:xfrm>
            <a:off x="4813300" y="1625600"/>
            <a:ext cx="127000" cy="127000"/>
          </a:xfrm>
          <a:prstGeom prst="ellipse">
            <a:avLst/>
          </a:prstGeom>
          <a:solidFill>
            <a:srgbClr val="5E30EB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58" name="Cercle"/>
          <p:cNvSpPr/>
          <p:nvPr/>
        </p:nvSpPr>
        <p:spPr>
          <a:xfrm>
            <a:off x="4559300" y="2019300"/>
            <a:ext cx="127000" cy="127000"/>
          </a:xfrm>
          <a:prstGeom prst="ellipse">
            <a:avLst/>
          </a:prstGeom>
          <a:solidFill>
            <a:srgbClr val="5E30EB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59" name="Cercle"/>
          <p:cNvSpPr/>
          <p:nvPr/>
        </p:nvSpPr>
        <p:spPr>
          <a:xfrm>
            <a:off x="5334000" y="1879600"/>
            <a:ext cx="127000" cy="127000"/>
          </a:xfrm>
          <a:prstGeom prst="ellipse">
            <a:avLst/>
          </a:prstGeom>
          <a:solidFill>
            <a:srgbClr val="5E30EB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60" name="Cercle"/>
          <p:cNvSpPr/>
          <p:nvPr/>
        </p:nvSpPr>
        <p:spPr>
          <a:xfrm>
            <a:off x="4584700" y="2794000"/>
            <a:ext cx="127000" cy="127000"/>
          </a:xfrm>
          <a:prstGeom prst="ellipse">
            <a:avLst/>
          </a:prstGeom>
          <a:solidFill>
            <a:srgbClr val="5E30EB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61" name="Cercle"/>
          <p:cNvSpPr/>
          <p:nvPr/>
        </p:nvSpPr>
        <p:spPr>
          <a:xfrm>
            <a:off x="6007100" y="1625600"/>
            <a:ext cx="127000" cy="127000"/>
          </a:xfrm>
          <a:prstGeom prst="ellipse">
            <a:avLst/>
          </a:prstGeom>
          <a:solidFill>
            <a:srgbClr val="5E30EB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62" name="Cercle"/>
          <p:cNvSpPr/>
          <p:nvPr/>
        </p:nvSpPr>
        <p:spPr>
          <a:xfrm>
            <a:off x="5918200" y="2438400"/>
            <a:ext cx="127000" cy="127000"/>
          </a:xfrm>
          <a:prstGeom prst="ellipse">
            <a:avLst/>
          </a:prstGeom>
          <a:solidFill>
            <a:srgbClr val="5E30EB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63" name="Cercle"/>
          <p:cNvSpPr/>
          <p:nvPr/>
        </p:nvSpPr>
        <p:spPr>
          <a:xfrm>
            <a:off x="6743700" y="1752600"/>
            <a:ext cx="127000" cy="127000"/>
          </a:xfrm>
          <a:prstGeom prst="ellipse">
            <a:avLst/>
          </a:prstGeom>
          <a:solidFill>
            <a:srgbClr val="5E30EB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64" name="Cercle"/>
          <p:cNvSpPr/>
          <p:nvPr/>
        </p:nvSpPr>
        <p:spPr>
          <a:xfrm>
            <a:off x="6426200" y="2578100"/>
            <a:ext cx="127000" cy="127000"/>
          </a:xfrm>
          <a:prstGeom prst="ellipse">
            <a:avLst/>
          </a:prstGeom>
          <a:solidFill>
            <a:srgbClr val="5E30EB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65" name="Cercle"/>
          <p:cNvSpPr/>
          <p:nvPr/>
        </p:nvSpPr>
        <p:spPr>
          <a:xfrm>
            <a:off x="5588000" y="2882900"/>
            <a:ext cx="127000" cy="127000"/>
          </a:xfrm>
          <a:prstGeom prst="ellipse">
            <a:avLst/>
          </a:prstGeom>
          <a:solidFill>
            <a:srgbClr val="5E30EB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66" name="Cercle"/>
          <p:cNvSpPr/>
          <p:nvPr/>
        </p:nvSpPr>
        <p:spPr>
          <a:xfrm>
            <a:off x="5359400" y="3136900"/>
            <a:ext cx="127000" cy="127000"/>
          </a:xfrm>
          <a:prstGeom prst="ellipse">
            <a:avLst/>
          </a:prstGeom>
          <a:solidFill>
            <a:srgbClr val="5E30EB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67" name="Cercle"/>
          <p:cNvSpPr/>
          <p:nvPr/>
        </p:nvSpPr>
        <p:spPr>
          <a:xfrm>
            <a:off x="5956300" y="3187700"/>
            <a:ext cx="127000" cy="127000"/>
          </a:xfrm>
          <a:prstGeom prst="ellipse">
            <a:avLst/>
          </a:prstGeom>
          <a:solidFill>
            <a:srgbClr val="5E30EB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68" name="Cercle"/>
          <p:cNvSpPr/>
          <p:nvPr/>
        </p:nvSpPr>
        <p:spPr>
          <a:xfrm>
            <a:off x="4470400" y="3187700"/>
            <a:ext cx="127000" cy="127000"/>
          </a:xfrm>
          <a:prstGeom prst="ellipse">
            <a:avLst/>
          </a:prstGeom>
          <a:solidFill>
            <a:srgbClr val="5E30EB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69" name="Cercle"/>
          <p:cNvSpPr/>
          <p:nvPr/>
        </p:nvSpPr>
        <p:spPr>
          <a:xfrm>
            <a:off x="5308600" y="2362200"/>
            <a:ext cx="127000" cy="127000"/>
          </a:xfrm>
          <a:prstGeom prst="ellipse">
            <a:avLst/>
          </a:prstGeom>
          <a:solidFill>
            <a:srgbClr val="5E30EB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70" name="Cercle"/>
          <p:cNvSpPr/>
          <p:nvPr/>
        </p:nvSpPr>
        <p:spPr>
          <a:xfrm>
            <a:off x="6743700" y="3048000"/>
            <a:ext cx="127000" cy="127000"/>
          </a:xfrm>
          <a:prstGeom prst="ellipse">
            <a:avLst/>
          </a:prstGeom>
          <a:solidFill>
            <a:srgbClr val="5E30EB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71" name="Cercle"/>
          <p:cNvSpPr/>
          <p:nvPr/>
        </p:nvSpPr>
        <p:spPr>
          <a:xfrm>
            <a:off x="7099300" y="2171700"/>
            <a:ext cx="127000" cy="127000"/>
          </a:xfrm>
          <a:prstGeom prst="ellipse">
            <a:avLst/>
          </a:prstGeom>
          <a:solidFill>
            <a:srgbClr val="5E30EB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72" name="Cercle"/>
          <p:cNvSpPr/>
          <p:nvPr/>
        </p:nvSpPr>
        <p:spPr>
          <a:xfrm>
            <a:off x="7378700" y="2794000"/>
            <a:ext cx="127000" cy="127000"/>
          </a:xfrm>
          <a:prstGeom prst="ellipse">
            <a:avLst/>
          </a:prstGeom>
          <a:solidFill>
            <a:srgbClr val="5E30EB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73" name="Cercle"/>
          <p:cNvSpPr/>
          <p:nvPr/>
        </p:nvSpPr>
        <p:spPr>
          <a:xfrm>
            <a:off x="8001000" y="1993900"/>
            <a:ext cx="127000" cy="127000"/>
          </a:xfrm>
          <a:prstGeom prst="ellipse">
            <a:avLst/>
          </a:prstGeom>
          <a:solidFill>
            <a:srgbClr val="5E30EB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74" name="Cercle"/>
          <p:cNvSpPr/>
          <p:nvPr/>
        </p:nvSpPr>
        <p:spPr>
          <a:xfrm>
            <a:off x="7454900" y="1625600"/>
            <a:ext cx="127000" cy="127000"/>
          </a:xfrm>
          <a:prstGeom prst="ellipse">
            <a:avLst/>
          </a:prstGeom>
          <a:solidFill>
            <a:srgbClr val="5E30EB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75" name="Cercle"/>
          <p:cNvSpPr/>
          <p:nvPr/>
        </p:nvSpPr>
        <p:spPr>
          <a:xfrm>
            <a:off x="6324600" y="2057400"/>
            <a:ext cx="127000" cy="127000"/>
          </a:xfrm>
          <a:prstGeom prst="ellipse">
            <a:avLst/>
          </a:prstGeom>
          <a:solidFill>
            <a:srgbClr val="5E30EB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76" name="Cercle"/>
          <p:cNvSpPr/>
          <p:nvPr/>
        </p:nvSpPr>
        <p:spPr>
          <a:xfrm>
            <a:off x="4649580" y="2534939"/>
            <a:ext cx="127001" cy="127001"/>
          </a:xfrm>
          <a:prstGeom prst="ellipse">
            <a:avLst/>
          </a:prstGeom>
          <a:solidFill>
            <a:srgbClr val="5E30EB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77" name="Cercle"/>
          <p:cNvSpPr/>
          <p:nvPr/>
        </p:nvSpPr>
        <p:spPr>
          <a:xfrm>
            <a:off x="4368800" y="1511300"/>
            <a:ext cx="127000" cy="127000"/>
          </a:xfrm>
          <a:prstGeom prst="ellipse">
            <a:avLst/>
          </a:prstGeom>
          <a:solidFill>
            <a:srgbClr val="5E30EB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78" name="High [A]…"/>
          <p:cNvSpPr txBox="1"/>
          <p:nvPr/>
        </p:nvSpPr>
        <p:spPr>
          <a:xfrm>
            <a:off x="455029" y="1866900"/>
            <a:ext cx="1445990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ctr">
              <a:defRPr sz="1800">
                <a:solidFill>
                  <a:srgbClr val="FFB43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High [A]</a:t>
            </a:r>
          </a:p>
          <a:p>
            <a:pPr algn="ctr">
              <a:defRPr sz="1800">
                <a:solidFill>
                  <a:srgbClr val="FFB43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Concentration</a:t>
            </a:r>
          </a:p>
        </p:txBody>
      </p:sp>
      <p:sp>
        <p:nvSpPr>
          <p:cNvPr id="379" name="Low [B]…"/>
          <p:cNvSpPr txBox="1"/>
          <p:nvPr/>
        </p:nvSpPr>
        <p:spPr>
          <a:xfrm>
            <a:off x="8404981" y="1866900"/>
            <a:ext cx="1445990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ctr">
              <a:defRPr sz="1800">
                <a:solidFill>
                  <a:srgbClr val="74A7FE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Low [B]</a:t>
            </a:r>
          </a:p>
          <a:p>
            <a:pPr algn="ctr">
              <a:defRPr sz="1800">
                <a:solidFill>
                  <a:srgbClr val="74A7FE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Concentration</a:t>
            </a:r>
          </a:p>
        </p:txBody>
      </p:sp>
      <p:sp>
        <p:nvSpPr>
          <p:cNvPr id="380" name="Cercle"/>
          <p:cNvSpPr/>
          <p:nvPr/>
        </p:nvSpPr>
        <p:spPr>
          <a:xfrm>
            <a:off x="2946400" y="1714500"/>
            <a:ext cx="127000" cy="127000"/>
          </a:xfrm>
          <a:prstGeom prst="ellipse">
            <a:avLst/>
          </a:prstGeom>
          <a:solidFill>
            <a:srgbClr val="D58400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81" name="Cercle"/>
          <p:cNvSpPr/>
          <p:nvPr/>
        </p:nvSpPr>
        <p:spPr>
          <a:xfrm>
            <a:off x="3162300" y="2222500"/>
            <a:ext cx="127000" cy="127000"/>
          </a:xfrm>
          <a:prstGeom prst="ellipse">
            <a:avLst/>
          </a:prstGeom>
          <a:solidFill>
            <a:srgbClr val="D58400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82" name="Cercle"/>
          <p:cNvSpPr/>
          <p:nvPr/>
        </p:nvSpPr>
        <p:spPr>
          <a:xfrm>
            <a:off x="3302000" y="2895600"/>
            <a:ext cx="127000" cy="127000"/>
          </a:xfrm>
          <a:prstGeom prst="ellipse">
            <a:avLst/>
          </a:prstGeom>
          <a:solidFill>
            <a:srgbClr val="D58400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83" name="Cercle"/>
          <p:cNvSpPr/>
          <p:nvPr/>
        </p:nvSpPr>
        <p:spPr>
          <a:xfrm>
            <a:off x="3302000" y="2044700"/>
            <a:ext cx="127000" cy="127000"/>
          </a:xfrm>
          <a:prstGeom prst="ellipse">
            <a:avLst/>
          </a:prstGeom>
          <a:solidFill>
            <a:srgbClr val="D58400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84" name="Cercle"/>
          <p:cNvSpPr/>
          <p:nvPr/>
        </p:nvSpPr>
        <p:spPr>
          <a:xfrm>
            <a:off x="2933700" y="2235200"/>
            <a:ext cx="127000" cy="127000"/>
          </a:xfrm>
          <a:prstGeom prst="ellipse">
            <a:avLst/>
          </a:prstGeom>
          <a:solidFill>
            <a:srgbClr val="D58400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85" name="Cercle"/>
          <p:cNvSpPr/>
          <p:nvPr/>
        </p:nvSpPr>
        <p:spPr>
          <a:xfrm>
            <a:off x="2895600" y="2730500"/>
            <a:ext cx="127000" cy="127000"/>
          </a:xfrm>
          <a:prstGeom prst="ellipse">
            <a:avLst/>
          </a:prstGeom>
          <a:solidFill>
            <a:srgbClr val="D58400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386" name="Cercle"/>
          <p:cNvSpPr/>
          <p:nvPr/>
        </p:nvSpPr>
        <p:spPr>
          <a:xfrm>
            <a:off x="3581400" y="1651000"/>
            <a:ext cx="127000" cy="127000"/>
          </a:xfrm>
          <a:prstGeom prst="ellipse">
            <a:avLst/>
          </a:prstGeom>
          <a:solidFill>
            <a:srgbClr val="D58400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grpSp>
        <p:nvGrpSpPr>
          <p:cNvPr id="392" name="Grup"/>
          <p:cNvGrpSpPr/>
          <p:nvPr/>
        </p:nvGrpSpPr>
        <p:grpSpPr>
          <a:xfrm>
            <a:off x="2209800" y="4015482"/>
            <a:ext cx="1841500" cy="1189236"/>
            <a:chOff x="0" y="2282"/>
            <a:chExt cx="1841500" cy="1189235"/>
          </a:xfrm>
        </p:grpSpPr>
        <p:grpSp>
          <p:nvGrpSpPr>
            <p:cNvPr id="389" name="Grup"/>
            <p:cNvGrpSpPr/>
            <p:nvPr/>
          </p:nvGrpSpPr>
          <p:grpSpPr>
            <a:xfrm>
              <a:off x="689074" y="2282"/>
              <a:ext cx="465876" cy="676505"/>
              <a:chOff x="0" y="2282"/>
              <a:chExt cx="465875" cy="676504"/>
            </a:xfrm>
          </p:grpSpPr>
          <p:sp>
            <p:nvSpPr>
              <p:cNvPr id="387" name="n"/>
              <p:cNvSpPr txBox="1"/>
              <p:nvPr/>
            </p:nvSpPr>
            <p:spPr>
              <a:xfrm>
                <a:off x="0" y="2282"/>
                <a:ext cx="292100" cy="5288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algn="ctr">
                  <a:defRPr i="1" sz="3200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pPr/>
                <a:r>
                  <a:t>n</a:t>
                </a:r>
              </a:p>
            </p:txBody>
          </p:sp>
          <p:sp>
            <p:nvSpPr>
              <p:cNvPr id="388" name="A"/>
              <p:cNvSpPr txBox="1"/>
              <p:nvPr/>
            </p:nvSpPr>
            <p:spPr>
              <a:xfrm>
                <a:off x="175276" y="235613"/>
                <a:ext cx="290600" cy="4431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algn="ctr">
                  <a:defRPr i="1" sz="2600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pPr/>
                <a:r>
                  <a:t>A</a:t>
                </a:r>
              </a:p>
            </p:txBody>
          </p:sp>
        </p:grpSp>
        <p:sp>
          <p:nvSpPr>
            <p:cNvPr id="390" name="Area × time"/>
            <p:cNvSpPr txBox="1"/>
            <p:nvPr/>
          </p:nvSpPr>
          <p:spPr>
            <a:xfrm>
              <a:off x="0" y="662682"/>
              <a:ext cx="1841500" cy="5288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/>
            <a:p>
              <a:pPr algn="ctr">
                <a:defRPr i="1" sz="32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sz="2800"/>
                <a:t>Area</a:t>
              </a:r>
              <a:r>
                <a:t> </a:t>
              </a:r>
              <a:r>
                <a:rPr b="1" i="0" sz="2000">
                  <a:latin typeface="Helvetica"/>
                  <a:ea typeface="Helvetica"/>
                  <a:cs typeface="Helvetica"/>
                  <a:sym typeface="Helvetica"/>
                </a:rPr>
                <a:t>×</a:t>
              </a:r>
              <a:r>
                <a:t> </a:t>
              </a:r>
              <a:r>
                <a:rPr sz="2800"/>
                <a:t>time</a:t>
              </a:r>
            </a:p>
          </p:txBody>
        </p:sp>
        <p:sp>
          <p:nvSpPr>
            <p:cNvPr id="391" name="Línia"/>
            <p:cNvSpPr/>
            <p:nvPr/>
          </p:nvSpPr>
          <p:spPr>
            <a:xfrm flipV="1">
              <a:off x="130532" y="700641"/>
              <a:ext cx="1578095" cy="881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395" name="Grup"/>
          <p:cNvGrpSpPr/>
          <p:nvPr/>
        </p:nvGrpSpPr>
        <p:grpSpPr>
          <a:xfrm>
            <a:off x="4013200" y="4439853"/>
            <a:ext cx="1257300" cy="511944"/>
            <a:chOff x="0" y="1203"/>
            <a:chExt cx="1257300" cy="511943"/>
          </a:xfrm>
        </p:grpSpPr>
        <p:sp>
          <p:nvSpPr>
            <p:cNvPr id="393" name="flow"/>
            <p:cNvSpPr txBox="1"/>
            <p:nvPr/>
          </p:nvSpPr>
          <p:spPr>
            <a:xfrm>
              <a:off x="342900" y="1203"/>
              <a:ext cx="914400" cy="4674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i="1" sz="28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>
                <a:defRPr sz="3200"/>
              </a:pPr>
              <a:r>
                <a:rPr sz="2800"/>
                <a:t>flow</a:t>
              </a:r>
            </a:p>
          </p:txBody>
        </p:sp>
        <p:sp>
          <p:nvSpPr>
            <p:cNvPr id="394" name="="/>
            <p:cNvSpPr txBox="1"/>
            <p:nvPr/>
          </p:nvSpPr>
          <p:spPr>
            <a:xfrm>
              <a:off x="0" y="45653"/>
              <a:ext cx="469900" cy="4674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i="1" sz="28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>
                <a:defRPr sz="3200"/>
              </a:pPr>
              <a:r>
                <a:rPr sz="2800"/>
                <a:t>=</a:t>
              </a:r>
            </a:p>
          </p:txBody>
        </p:sp>
      </p:grpSp>
      <p:grpSp>
        <p:nvGrpSpPr>
          <p:cNvPr id="402" name="Grup"/>
          <p:cNvGrpSpPr/>
          <p:nvPr/>
        </p:nvGrpSpPr>
        <p:grpSpPr>
          <a:xfrm>
            <a:off x="5232400" y="4402832"/>
            <a:ext cx="838200" cy="640023"/>
            <a:chOff x="0" y="2282"/>
            <a:chExt cx="838200" cy="640022"/>
          </a:xfrm>
        </p:grpSpPr>
        <p:sp>
          <p:nvSpPr>
            <p:cNvPr id="396" name="="/>
            <p:cNvSpPr txBox="1"/>
            <p:nvPr/>
          </p:nvSpPr>
          <p:spPr>
            <a:xfrm>
              <a:off x="0" y="77403"/>
              <a:ext cx="266700" cy="4674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i="1" sz="28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>
                <a:defRPr sz="3200"/>
              </a:pPr>
              <a:r>
                <a:rPr sz="2800"/>
                <a:t>=</a:t>
              </a:r>
            </a:p>
          </p:txBody>
        </p:sp>
        <p:grpSp>
          <p:nvGrpSpPr>
            <p:cNvPr id="401" name="Grup"/>
            <p:cNvGrpSpPr/>
            <p:nvPr/>
          </p:nvGrpSpPr>
          <p:grpSpPr>
            <a:xfrm>
              <a:off x="279400" y="2282"/>
              <a:ext cx="558800" cy="640023"/>
              <a:chOff x="0" y="2282"/>
              <a:chExt cx="558800" cy="640022"/>
            </a:xfrm>
          </p:grpSpPr>
          <p:sp>
            <p:nvSpPr>
              <p:cNvPr id="397" name="J"/>
              <p:cNvSpPr txBox="1"/>
              <p:nvPr/>
            </p:nvSpPr>
            <p:spPr>
              <a:xfrm>
                <a:off x="0" y="2282"/>
                <a:ext cx="279400" cy="5288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spAutoFit/>
              </a:bodyPr>
              <a:lstStyle>
                <a:lvl1pPr algn="ctr">
                  <a:defRPr i="1" sz="3200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pPr/>
                <a:r>
                  <a:t>J</a:t>
                </a:r>
              </a:p>
            </p:txBody>
          </p:sp>
          <p:grpSp>
            <p:nvGrpSpPr>
              <p:cNvPr id="400" name="Grup"/>
              <p:cNvGrpSpPr/>
              <p:nvPr/>
            </p:nvGrpSpPr>
            <p:grpSpPr>
              <a:xfrm>
                <a:off x="152400" y="209134"/>
                <a:ext cx="406400" cy="433171"/>
                <a:chOff x="0" y="0"/>
                <a:chExt cx="406400" cy="433170"/>
              </a:xfrm>
            </p:grpSpPr>
            <p:sp>
              <p:nvSpPr>
                <p:cNvPr id="398" name="A"/>
                <p:cNvSpPr txBox="1"/>
                <p:nvPr/>
              </p:nvSpPr>
              <p:spPr>
                <a:xfrm>
                  <a:off x="0" y="-1"/>
                  <a:ext cx="279400" cy="39453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38100" tIns="38100" rIns="38100" bIns="38100" numCol="1" anchor="ctr">
                  <a:spAutoFit/>
                </a:bodyPr>
                <a:lstStyle>
                  <a:lvl1pPr algn="ctr">
                    <a:defRPr i="1" sz="2200">
                      <a:solidFill>
                        <a:srgbClr val="FFFFFF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defRPr>
                  </a:lvl1pPr>
                </a:lstStyle>
                <a:p>
                  <a:pPr/>
                  <a:r>
                    <a:t>A</a:t>
                  </a:r>
                </a:p>
              </p:txBody>
            </p:sp>
            <p:sp>
              <p:nvSpPr>
                <p:cNvPr id="399" name="z"/>
                <p:cNvSpPr txBox="1"/>
                <p:nvPr/>
              </p:nvSpPr>
              <p:spPr>
                <a:xfrm>
                  <a:off x="139700" y="75660"/>
                  <a:ext cx="266700" cy="35751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38100" tIns="38100" rIns="38100" bIns="38100" numCol="1" anchor="ctr">
                  <a:spAutoFit/>
                </a:bodyPr>
                <a:lstStyle>
                  <a:lvl1pPr algn="ctr">
                    <a:defRPr i="1" sz="2000">
                      <a:solidFill>
                        <a:srgbClr val="FFFFFF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defRPr>
                  </a:lvl1pPr>
                </a:lstStyle>
                <a:p>
                  <a:pPr/>
                  <a:r>
                    <a:t>z</a:t>
                  </a:r>
                </a:p>
              </p:txBody>
            </p:sp>
          </p:grpSp>
        </p:grpSp>
      </p:grpSp>
      <p:grpSp>
        <p:nvGrpSpPr>
          <p:cNvPr id="405" name="Grup"/>
          <p:cNvGrpSpPr/>
          <p:nvPr/>
        </p:nvGrpSpPr>
        <p:grpSpPr>
          <a:xfrm>
            <a:off x="4235143" y="3531803"/>
            <a:ext cx="1690439" cy="480287"/>
            <a:chOff x="0" y="1203"/>
            <a:chExt cx="1690437" cy="480285"/>
          </a:xfrm>
        </p:grpSpPr>
        <p:sp>
          <p:nvSpPr>
            <p:cNvPr id="403" name="Línia"/>
            <p:cNvSpPr/>
            <p:nvPr/>
          </p:nvSpPr>
          <p:spPr>
            <a:xfrm flipH="1" flipV="1">
              <a:off x="0" y="476711"/>
              <a:ext cx="1690438" cy="4779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04" name="z"/>
            <p:cNvSpPr txBox="1"/>
            <p:nvPr/>
          </p:nvSpPr>
          <p:spPr>
            <a:xfrm>
              <a:off x="705156" y="1203"/>
              <a:ext cx="266701" cy="4674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i="1" sz="28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>
                <a:defRPr sz="3200"/>
              </a:pPr>
              <a:r>
                <a:rPr sz="2800"/>
                <a:t>z</a:t>
              </a:r>
            </a:p>
          </p:txBody>
        </p:sp>
      </p:grpSp>
      <p:sp>
        <p:nvSpPr>
          <p:cNvPr id="406" name="Forma"/>
          <p:cNvSpPr/>
          <p:nvPr/>
        </p:nvSpPr>
        <p:spPr>
          <a:xfrm>
            <a:off x="3043879" y="5519750"/>
            <a:ext cx="4419601" cy="1651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11" h="19774" fill="norm" stroke="1" extrusionOk="0">
                <a:moveTo>
                  <a:pt x="28" y="8083"/>
                </a:moveTo>
                <a:cubicBezTo>
                  <a:pt x="-176" y="4088"/>
                  <a:pt x="745" y="2039"/>
                  <a:pt x="2824" y="858"/>
                </a:cubicBezTo>
                <a:cubicBezTo>
                  <a:pt x="6046" y="-970"/>
                  <a:pt x="8443" y="683"/>
                  <a:pt x="10583" y="730"/>
                </a:cubicBezTo>
                <a:cubicBezTo>
                  <a:pt x="13649" y="798"/>
                  <a:pt x="16748" y="-1127"/>
                  <a:pt x="19433" y="2095"/>
                </a:cubicBezTo>
                <a:cubicBezTo>
                  <a:pt x="21424" y="4486"/>
                  <a:pt x="19667" y="12039"/>
                  <a:pt x="17737" y="14772"/>
                </a:cubicBezTo>
                <a:cubicBezTo>
                  <a:pt x="15063" y="18556"/>
                  <a:pt x="11161" y="20473"/>
                  <a:pt x="8400" y="19541"/>
                </a:cubicBezTo>
                <a:cubicBezTo>
                  <a:pt x="5326" y="18504"/>
                  <a:pt x="321" y="13846"/>
                  <a:pt x="28" y="8083"/>
                </a:cubicBezTo>
                <a:close/>
              </a:path>
            </a:pathLst>
          </a:custGeom>
          <a:gradFill>
            <a:gsLst>
              <a:gs pos="1036">
                <a:srgbClr val="D27124"/>
              </a:gs>
              <a:gs pos="31606">
                <a:srgbClr val="643C1F"/>
              </a:gs>
              <a:gs pos="59987">
                <a:srgbClr val="453123"/>
              </a:gs>
              <a:gs pos="100000">
                <a:srgbClr val="262627"/>
              </a:gs>
            </a:gsLst>
          </a:gradFill>
          <a:ln w="76200">
            <a:solidFill>
              <a:srgbClr val="929292"/>
            </a:solidFill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defRPr sz="3200">
                <a:solidFill>
                  <a:srgbClr val="232323"/>
                </a:solidFill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grpSp>
        <p:nvGrpSpPr>
          <p:cNvPr id="415" name="Grup"/>
          <p:cNvGrpSpPr/>
          <p:nvPr/>
        </p:nvGrpSpPr>
        <p:grpSpPr>
          <a:xfrm>
            <a:off x="6108700" y="4127357"/>
            <a:ext cx="2090341" cy="1105043"/>
            <a:chOff x="0" y="222107"/>
            <a:chExt cx="2090340" cy="1105042"/>
          </a:xfrm>
        </p:grpSpPr>
        <p:sp>
          <p:nvSpPr>
            <p:cNvPr id="407" name="="/>
            <p:cNvSpPr txBox="1"/>
            <p:nvPr/>
          </p:nvSpPr>
          <p:spPr>
            <a:xfrm>
              <a:off x="0" y="591753"/>
              <a:ext cx="266700" cy="4674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i="1" sz="28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>
                <a:defRPr sz="3200"/>
              </a:pPr>
              <a:r>
                <a:rPr sz="2800"/>
                <a:t>=</a:t>
              </a:r>
            </a:p>
          </p:txBody>
        </p:sp>
        <p:grpSp>
          <p:nvGrpSpPr>
            <p:cNvPr id="414" name="Grup"/>
            <p:cNvGrpSpPr/>
            <p:nvPr/>
          </p:nvGrpSpPr>
          <p:grpSpPr>
            <a:xfrm>
              <a:off x="292100" y="222107"/>
              <a:ext cx="1798241" cy="1105044"/>
              <a:chOff x="0" y="222107"/>
              <a:chExt cx="1798240" cy="1105042"/>
            </a:xfrm>
          </p:grpSpPr>
          <p:sp>
            <p:nvSpPr>
              <p:cNvPr id="408" name="-D"/>
              <p:cNvSpPr txBox="1"/>
              <p:nvPr/>
            </p:nvSpPr>
            <p:spPr>
              <a:xfrm>
                <a:off x="0" y="503932"/>
                <a:ext cx="584200" cy="5288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spAutoFit/>
              </a:bodyPr>
              <a:lstStyle>
                <a:lvl1pPr algn="ctr">
                  <a:defRPr i="1" sz="3200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pPr/>
                <a:r>
                  <a:t>-D</a:t>
                </a:r>
              </a:p>
            </p:txBody>
          </p:sp>
          <p:sp>
            <p:nvSpPr>
              <p:cNvPr id="409" name="∂ n"/>
              <p:cNvSpPr txBox="1"/>
              <p:nvPr/>
            </p:nvSpPr>
            <p:spPr>
              <a:xfrm>
                <a:off x="955774" y="222107"/>
                <a:ext cx="584201" cy="5336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spAutoFit/>
              </a:bodyPr>
              <a:lstStyle/>
              <a:p>
                <a:pPr algn="ctr">
                  <a:defRPr i="1" sz="3200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r>
                  <a:rPr i="0" sz="3000">
                    <a:latin typeface="Abadi MT Condensed Light"/>
                    <a:ea typeface="Abadi MT Condensed Light"/>
                    <a:cs typeface="Abadi MT Condensed Light"/>
                    <a:sym typeface="Abadi MT Condensed Light"/>
                  </a:rPr>
                  <a:t>∂ </a:t>
                </a:r>
                <a:r>
                  <a:t>n</a:t>
                </a:r>
              </a:p>
            </p:txBody>
          </p:sp>
          <p:sp>
            <p:nvSpPr>
              <p:cNvPr id="410" name="A"/>
              <p:cNvSpPr txBox="1"/>
              <p:nvPr/>
            </p:nvSpPr>
            <p:spPr>
              <a:xfrm>
                <a:off x="1405508" y="425574"/>
                <a:ext cx="275084" cy="4061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algn="ctr">
                  <a:defRPr i="1" sz="2400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pPr/>
                <a:r>
                  <a:t>A</a:t>
                </a:r>
              </a:p>
            </p:txBody>
          </p:sp>
          <p:sp>
            <p:nvSpPr>
              <p:cNvPr id="411" name="∂ z"/>
              <p:cNvSpPr txBox="1"/>
              <p:nvPr/>
            </p:nvSpPr>
            <p:spPr>
              <a:xfrm>
                <a:off x="990600" y="793750"/>
                <a:ext cx="698500" cy="533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spAutoFit/>
              </a:bodyPr>
              <a:lstStyle/>
              <a:p>
                <a:pPr algn="ctr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2000">
                    <a:latin typeface="Abadi MT Condensed Light"/>
                    <a:ea typeface="Abadi MT Condensed Light"/>
                    <a:cs typeface="Abadi MT Condensed Light"/>
                    <a:sym typeface="Abadi MT Condensed Light"/>
                  </a:defRPr>
                </a:pPr>
                <a:r>
                  <a:rPr sz="3000">
                    <a:solidFill>
                      <a:srgbClr val="FFFFFF"/>
                    </a:solidFill>
                  </a:rPr>
                  <a:t>∂</a:t>
                </a:r>
                <a:r>
                  <a:t> </a:t>
                </a:r>
                <a:r>
                  <a:rPr i="1" sz="2800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z</a:t>
                </a:r>
              </a:p>
            </p:txBody>
          </p:sp>
          <p:sp>
            <p:nvSpPr>
              <p:cNvPr id="412" name="Línia"/>
              <p:cNvSpPr/>
              <p:nvPr/>
            </p:nvSpPr>
            <p:spPr>
              <a:xfrm>
                <a:off x="892532" y="817403"/>
                <a:ext cx="905709" cy="14409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413" name="AB"/>
              <p:cNvSpPr txBox="1"/>
              <p:nvPr/>
            </p:nvSpPr>
            <p:spPr>
              <a:xfrm>
                <a:off x="406400" y="679574"/>
                <a:ext cx="457200" cy="4061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spAutoFit/>
              </a:bodyPr>
              <a:lstStyle>
                <a:lvl1pPr algn="ctr">
                  <a:defRPr i="1" sz="2400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pPr/>
                <a:r>
                  <a:t>AB</a:t>
                </a:r>
              </a:p>
            </p:txBody>
          </p:sp>
        </p:grpSp>
      </p:grpSp>
      <p:sp>
        <p:nvSpPr>
          <p:cNvPr id="416" name="Hunchback…"/>
          <p:cNvSpPr txBox="1"/>
          <p:nvPr/>
        </p:nvSpPr>
        <p:spPr>
          <a:xfrm>
            <a:off x="964369" y="2965450"/>
            <a:ext cx="1633141" cy="787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400">
                <a:solidFill>
                  <a:srgbClr val="FFAA00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Hunchback </a:t>
            </a:r>
          </a:p>
          <a:p>
            <a:pPr>
              <a:defRPr sz="2400">
                <a:solidFill>
                  <a:srgbClr val="FFAA00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protein</a:t>
            </a:r>
          </a:p>
        </p:txBody>
      </p:sp>
      <p:sp>
        <p:nvSpPr>
          <p:cNvPr id="417" name="Línia"/>
          <p:cNvSpPr/>
          <p:nvPr/>
        </p:nvSpPr>
        <p:spPr>
          <a:xfrm flipH="1">
            <a:off x="2043112" y="2361128"/>
            <a:ext cx="643692" cy="603727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18" name="Bicoid input"/>
          <p:cNvSpPr txBox="1"/>
          <p:nvPr/>
        </p:nvSpPr>
        <p:spPr>
          <a:xfrm>
            <a:off x="596900" y="1200150"/>
            <a:ext cx="1193280" cy="34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Bicoid input</a:t>
            </a:r>
          </a:p>
        </p:txBody>
      </p:sp>
      <p:sp>
        <p:nvSpPr>
          <p:cNvPr id="419" name="Línia"/>
          <p:cNvSpPr/>
          <p:nvPr/>
        </p:nvSpPr>
        <p:spPr>
          <a:xfrm flipH="1" flipV="1">
            <a:off x="1442524" y="1595288"/>
            <a:ext cx="749864" cy="38401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31188 -0.005000 L 0.044985 0.012844 C 0.044985 0.012844 0.050689 -0.001341 0.054985 -0.000489 C 0.058190 0.000147 0.054985 0.019511 0.054985 0.019511 L 0.088735 0.019511 L 0.117153 0.012844" origin="layout" pathEditMode="relative">
                                      <p:cBhvr>
                                        <p:cTn id="6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with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14589 0.013938 C 0.014589 0.013938 0.020695 -0.013648 0.023750 -0.015000 C 0.028894 -0.017276 0.030000 0.025000 0.030000 0.025000 L 0.040000 -0.006667 L 0.051924 0.000000 L 0.076250 -0.026667" origin="layout" pathEditMode="relative">
                                      <p:cBhvr>
                                        <p:cTn id="9" dur="1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path" nodeType="withEffect" presetSubtype="0" presetID="-1" grpId="3" ac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5000 -0.026667 L 0.018750 0.000000 L 0.042500 -0.005000 L 0.052500 0.016667 L 0.082500 0.028333 L 0.082500 0.064750 L 0.106250 0.054336" origin="layout" pathEditMode="relative">
                                      <p:cBhvr>
                                        <p:cTn id="12" dur="1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path" nodeType="with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5000 -0.028333 L 0.015765 -0.003333 L 0.005000 0.018333 L 0.025000 0.006667 L 0.042500 -0.018333 L 0.025000 0.023333" origin="layout" pathEditMode="relative">
                                      <p:cBhvr>
                                        <p:cTn id="15" dur="1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path" nodeType="withEffect" presetSubtype="0" presetID="-1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000000 0.000000 -0.025131 -0.016315 -0.027636 -0.014336 C -0.028785 -0.013428 -0.025269 -0.001293 -0.027636 0.005664 C -0.030624 0.014448 -0.008886 -0.019336 -0.008886 -0.019336" origin="layout" pathEditMode="relative">
                                      <p:cBhvr>
                                        <p:cTn id="18" dur="1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path" nodeType="withEffect" presetSubtype="0" presetID="-1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11691 -0.023333 L -0.011408 0.006667 L -0.024782 0.015000 L -0.011369 0.036667 L -0.035000 0.028333 L -0.001250 0.018333" origin="layout" pathEditMode="relative">
                                      <p:cBhvr>
                                        <p:cTn id="21" dur="1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path" nodeType="withEffect" presetSubtype="0" presetID="-1" grpId="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026667 L 0.022617 0.020000 L 0.008504 -0.008333 L 0.031250 0.000000" origin="layout" pathEditMode="relative">
                                      <p:cBhvr>
                                        <p:cTn id="24" dur="1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4" grpId="8"/>
      <p:bldP build="whole" bldLvl="1" animBg="1" rev="0" advAuto="0" spid="405" grpId="13"/>
      <p:bldP build="whole" bldLvl="1" animBg="1" rev="0" advAuto="0" spid="356" grpId="9"/>
      <p:bldP build="whole" bldLvl="1" animBg="1" rev="0" advAuto="0" spid="402" grpId="12"/>
      <p:bldP build="whole" bldLvl="1" animBg="1" rev="0" advAuto="0" spid="395" grpId="11"/>
      <p:bldP build="whole" bldLvl="1" animBg="1" rev="0" advAuto="0" spid="392" grpId="10"/>
      <p:bldP build="whole" bldLvl="1" animBg="1" rev="0" advAuto="0" spid="415" grpId="14"/>
      <p:bldP build="whole" bldLvl="1" animBg="1" rev="0" advAuto="0" spid="406" grpId="15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2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00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2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00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